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309" r:id="rId2"/>
    <p:sldId id="406" r:id="rId3"/>
    <p:sldId id="371" r:id="rId4"/>
    <p:sldId id="373" r:id="rId5"/>
    <p:sldId id="378" r:id="rId6"/>
    <p:sldId id="379" r:id="rId7"/>
    <p:sldId id="380" r:id="rId8"/>
    <p:sldId id="381" r:id="rId9"/>
    <p:sldId id="382" r:id="rId10"/>
    <p:sldId id="383" r:id="rId11"/>
    <p:sldId id="409" r:id="rId12"/>
    <p:sldId id="384" r:id="rId13"/>
    <p:sldId id="385" r:id="rId14"/>
    <p:sldId id="386" r:id="rId15"/>
    <p:sldId id="387" r:id="rId16"/>
    <p:sldId id="388" r:id="rId17"/>
    <p:sldId id="389" r:id="rId18"/>
    <p:sldId id="390" r:id="rId19"/>
    <p:sldId id="391" r:id="rId20"/>
    <p:sldId id="413" r:id="rId21"/>
    <p:sldId id="414" r:id="rId22"/>
    <p:sldId id="392" r:id="rId23"/>
    <p:sldId id="393" r:id="rId24"/>
    <p:sldId id="394" r:id="rId25"/>
    <p:sldId id="415" r:id="rId26"/>
    <p:sldId id="395" r:id="rId27"/>
    <p:sldId id="396" r:id="rId28"/>
    <p:sldId id="397" r:id="rId29"/>
    <p:sldId id="398" r:id="rId30"/>
    <p:sldId id="399" r:id="rId31"/>
    <p:sldId id="416" r:id="rId32"/>
    <p:sldId id="400" r:id="rId33"/>
    <p:sldId id="401" r:id="rId34"/>
    <p:sldId id="417" r:id="rId35"/>
    <p:sldId id="402" r:id="rId36"/>
    <p:sldId id="403" r:id="rId37"/>
  </p:sldIdLst>
  <p:sldSz cx="9144000" cy="5143500" type="screen16x9"/>
  <p:notesSz cx="6669088" cy="9926638"/>
  <p:defaultTextStyle>
    <a:defPPr>
      <a:defRPr lang="nl-NL"/>
    </a:defPPr>
    <a:lvl1pPr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56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28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00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72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4115"/>
    <a:srgbClr val="782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36" autoAdjust="0"/>
    <p:restoredTop sz="84182" autoAdjust="0"/>
  </p:normalViewPr>
  <p:slideViewPr>
    <p:cSldViewPr snapToGrid="0" snapToObjects="1">
      <p:cViewPr varScale="1">
        <p:scale>
          <a:sx n="96" d="100"/>
          <a:sy n="96" d="100"/>
        </p:scale>
        <p:origin x="1200"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32" tIns="45716" rIns="91432" bIns="45716"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8056"/>
          </a:xfrm>
          <a:prstGeom prst="rect">
            <a:avLst/>
          </a:prstGeom>
        </p:spPr>
        <p:txBody>
          <a:bodyPr vert="horz" lIns="91432" tIns="45716" rIns="91432" bIns="45716" rtlCol="0"/>
          <a:lstStyle>
            <a:lvl1pPr algn="r">
              <a:defRPr sz="1200"/>
            </a:lvl1pPr>
          </a:lstStyle>
          <a:p>
            <a:fld id="{1A8441A5-8E4B-4A0B-80D7-9AE5E9BD4357}" type="datetimeFigureOut">
              <a:rPr lang="nl-NL" smtClean="0"/>
              <a:t>16-11-2018</a:t>
            </a:fld>
            <a:endParaRPr lang="nl-NL"/>
          </a:p>
        </p:txBody>
      </p:sp>
      <p:sp>
        <p:nvSpPr>
          <p:cNvPr id="4" name="Tijdelijke aanduiding voor voettekst 3"/>
          <p:cNvSpPr>
            <a:spLocks noGrp="1"/>
          </p:cNvSpPr>
          <p:nvPr>
            <p:ph type="ftr" sz="quarter" idx="2"/>
          </p:nvPr>
        </p:nvSpPr>
        <p:spPr>
          <a:xfrm>
            <a:off x="0" y="9428585"/>
            <a:ext cx="2889938" cy="498055"/>
          </a:xfrm>
          <a:prstGeom prst="rect">
            <a:avLst/>
          </a:prstGeom>
        </p:spPr>
        <p:txBody>
          <a:bodyPr vert="horz" lIns="91432" tIns="45716" rIns="91432" bIns="45716"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5"/>
            <a:ext cx="2889938" cy="498055"/>
          </a:xfrm>
          <a:prstGeom prst="rect">
            <a:avLst/>
          </a:prstGeom>
        </p:spPr>
        <p:txBody>
          <a:bodyPr vert="horz" lIns="91432" tIns="45716" rIns="91432" bIns="45716" rtlCol="0" anchor="b"/>
          <a:lstStyle>
            <a:lvl1pPr algn="r">
              <a:defRPr sz="1200"/>
            </a:lvl1pPr>
          </a:lstStyle>
          <a:p>
            <a:fld id="{8C56CE86-C00B-4A2F-AB48-78DD90B84261}" type="slidenum">
              <a:rPr lang="nl-NL" smtClean="0"/>
              <a:t>‹nr.›</a:t>
            </a:fld>
            <a:endParaRPr lang="nl-NL"/>
          </a:p>
        </p:txBody>
      </p:sp>
    </p:spTree>
    <p:extLst>
      <p:ext uri="{BB962C8B-B14F-4D97-AF65-F5344CB8AC3E}">
        <p14:creationId xmlns:p14="http://schemas.microsoft.com/office/powerpoint/2010/main" val="85924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938" cy="496332"/>
          </a:xfrm>
          <a:prstGeom prst="rect">
            <a:avLst/>
          </a:prstGeom>
        </p:spPr>
        <p:txBody>
          <a:bodyPr vert="horz" lIns="91432" tIns="45716" rIns="91432" bIns="45716" rtlCol="0"/>
          <a:lstStyle>
            <a:lvl1pPr algn="l">
              <a:defRPr sz="1200"/>
            </a:lvl1pPr>
          </a:lstStyle>
          <a:p>
            <a:endParaRPr lang="nl-NL"/>
          </a:p>
        </p:txBody>
      </p:sp>
      <p:sp>
        <p:nvSpPr>
          <p:cNvPr id="3" name="Tijdelijke aanduiding voor datum 2"/>
          <p:cNvSpPr>
            <a:spLocks noGrp="1"/>
          </p:cNvSpPr>
          <p:nvPr>
            <p:ph type="dt" idx="1"/>
          </p:nvPr>
        </p:nvSpPr>
        <p:spPr>
          <a:xfrm>
            <a:off x="3777607" y="1"/>
            <a:ext cx="2889938" cy="496332"/>
          </a:xfrm>
          <a:prstGeom prst="rect">
            <a:avLst/>
          </a:prstGeom>
        </p:spPr>
        <p:txBody>
          <a:bodyPr vert="horz" lIns="91432" tIns="45716" rIns="91432" bIns="45716" rtlCol="0"/>
          <a:lstStyle>
            <a:lvl1pPr algn="r">
              <a:defRPr sz="1200"/>
            </a:lvl1pPr>
          </a:lstStyle>
          <a:p>
            <a:fld id="{2E0A81CD-F24A-4542-B297-334479B195FB}" type="datetimeFigureOut">
              <a:rPr lang="nl-NL" smtClean="0"/>
              <a:t>16-11-2018</a:t>
            </a:fld>
            <a:endParaRPr lang="nl-NL"/>
          </a:p>
        </p:txBody>
      </p:sp>
      <p:sp>
        <p:nvSpPr>
          <p:cNvPr id="4" name="Tijdelijke aanduiding voor dia-afbeelding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32" tIns="45716" rIns="91432" bIns="45716" rtlCol="0" anchor="ctr"/>
          <a:lstStyle/>
          <a:p>
            <a:endParaRPr lang="nl-NL"/>
          </a:p>
        </p:txBody>
      </p:sp>
      <p:sp>
        <p:nvSpPr>
          <p:cNvPr id="5" name="Tijdelijke aanduiding voor notities 4"/>
          <p:cNvSpPr>
            <a:spLocks noGrp="1"/>
          </p:cNvSpPr>
          <p:nvPr>
            <p:ph type="body" sz="quarter" idx="3"/>
          </p:nvPr>
        </p:nvSpPr>
        <p:spPr>
          <a:xfrm>
            <a:off x="666909" y="4715154"/>
            <a:ext cx="5335270" cy="4466987"/>
          </a:xfrm>
          <a:prstGeom prst="rect">
            <a:avLst/>
          </a:prstGeom>
        </p:spPr>
        <p:txBody>
          <a:bodyPr vert="horz" lIns="91432" tIns="45716" rIns="91432" bIns="45716"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889938" cy="496332"/>
          </a:xfrm>
          <a:prstGeom prst="rect">
            <a:avLst/>
          </a:prstGeom>
        </p:spPr>
        <p:txBody>
          <a:bodyPr vert="horz" lIns="91432" tIns="45716" rIns="91432" bIns="45716"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4"/>
            <a:ext cx="2889938" cy="496332"/>
          </a:xfrm>
          <a:prstGeom prst="rect">
            <a:avLst/>
          </a:prstGeom>
        </p:spPr>
        <p:txBody>
          <a:bodyPr vert="horz" lIns="91432" tIns="45716" rIns="91432" bIns="45716" rtlCol="0" anchor="b"/>
          <a:lstStyle>
            <a:lvl1pPr algn="r">
              <a:defRPr sz="1200"/>
            </a:lvl1pPr>
          </a:lstStyle>
          <a:p>
            <a:fld id="{EFFEA4ED-2203-DE42-8F61-58748FBB448E}" type="slidenum">
              <a:rPr lang="nl-NL" smtClean="0"/>
              <a:t>‹nr.›</a:t>
            </a:fld>
            <a:endParaRPr lang="nl-NL"/>
          </a:p>
        </p:txBody>
      </p:sp>
    </p:spTree>
    <p:extLst>
      <p:ext uri="{BB962C8B-B14F-4D97-AF65-F5344CB8AC3E}">
        <p14:creationId xmlns:p14="http://schemas.microsoft.com/office/powerpoint/2010/main" val="2725068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dirty="0">
                <a:latin typeface="Calibri" charset="0"/>
                <a:ea typeface="MS PGothic" charset="0"/>
              </a:rPr>
              <a:t>Elke organisatie die in Nederland teeltmateriaal wil verhandelen dient zich bij een keuringsdienst te registreren.</a:t>
            </a:r>
          </a:p>
          <a:p>
            <a:pPr eaLnBrk="1" hangingPunct="1"/>
            <a:r>
              <a:rPr lang="nl-NL" dirty="0">
                <a:latin typeface="Calibri" charset="0"/>
                <a:ea typeface="MS PGothic" charset="0"/>
              </a:rPr>
              <a:t>Er zijn vier plantaardige keuringsdiensten. Drie voor teeltmateriaal, de BKD in Lisse voor bloembollen, de NAK in Emmeloord voor landbouwgewassen en grassen en Naktuinbouw voor bloemisterij-, boomkwekerij- en groentegewassen. En één keuringsdienst voor het eindproduct, het Kwaliteitscontrolebureau, welke zich aan het eind van de keten bevindt.</a:t>
            </a:r>
          </a:p>
          <a:p>
            <a:pPr eaLnBrk="1" hangingPunct="1"/>
            <a:r>
              <a:rPr lang="nl-NL" dirty="0">
                <a:latin typeface="Calibri" charset="0"/>
                <a:ea typeface="MS PGothic" charset="0"/>
              </a:rPr>
              <a:t>De NVWA is toezichthouder op voedsel en waren, hier valt de voormalige </a:t>
            </a:r>
            <a:r>
              <a:rPr lang="nl-NL" dirty="0" err="1">
                <a:latin typeface="Calibri" charset="0"/>
                <a:ea typeface="MS PGothic" charset="0"/>
              </a:rPr>
              <a:t>Plantenziektenkundige</a:t>
            </a:r>
            <a:r>
              <a:rPr lang="nl-NL" dirty="0">
                <a:latin typeface="Calibri" charset="0"/>
                <a:ea typeface="MS PGothic" charset="0"/>
              </a:rPr>
              <a:t> Dienst onder. Binnen de NVWA heet dit nu de Divisie Plant. De Divisie Plant zorgt voor de controle op protocollen en toetsen vanuit het Ministerie van LNV. Ook de AID, de politiedienst van het ministerie valt onder de NVWA. </a:t>
            </a:r>
          </a:p>
          <a:p>
            <a:endParaRPr lang="nl-NL" dirty="0"/>
          </a:p>
        </p:txBody>
      </p:sp>
      <p:sp>
        <p:nvSpPr>
          <p:cNvPr id="4" name="Tijdelijke aanduiding voor dianummer 3"/>
          <p:cNvSpPr>
            <a:spLocks noGrp="1"/>
          </p:cNvSpPr>
          <p:nvPr>
            <p:ph type="sldNum" sz="quarter" idx="10"/>
          </p:nvPr>
        </p:nvSpPr>
        <p:spPr/>
        <p:txBody>
          <a:bodyPr/>
          <a:lstStyle/>
          <a:p>
            <a:fld id="{EFFEA4ED-2203-DE42-8F61-58748FBB448E}" type="slidenum">
              <a:rPr lang="nl-NL" smtClean="0"/>
              <a:t>3</a:t>
            </a:fld>
            <a:endParaRPr lang="nl-NL"/>
          </a:p>
        </p:txBody>
      </p:sp>
    </p:spTree>
    <p:extLst>
      <p:ext uri="{BB962C8B-B14F-4D97-AF65-F5344CB8AC3E}">
        <p14:creationId xmlns:p14="http://schemas.microsoft.com/office/powerpoint/2010/main" val="304428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dirty="0">
                <a:latin typeface="Calibri" charset="0"/>
                <a:ea typeface="MS PGothic" charset="0"/>
              </a:rPr>
              <a:t>Naktuinbouw is een stichting zonder winstoogmerk, een zelfstandig bestuursorgaan. Naktuinbouw staat onder toezicht van het ministerie van LNV en heeft een onafhankelijke voorzitter die benoemd is door de minister. Naktuinbouw is geen onderdeel van het ministerie, maar voert taken namens het ministerie uit. </a:t>
            </a:r>
          </a:p>
          <a:p>
            <a:pPr eaLnBrk="1" hangingPunct="1"/>
            <a:r>
              <a:rPr lang="nl-NL" dirty="0">
                <a:latin typeface="Calibri" charset="0"/>
                <a:ea typeface="MS PGothic" charset="0"/>
              </a:rPr>
              <a:t>De wettelijke taken zijn werkzaamheden op basis van de Zaaizaad- en plantgoedwet en de </a:t>
            </a:r>
            <a:r>
              <a:rPr lang="nl-NL" dirty="0" err="1">
                <a:latin typeface="Calibri" charset="0"/>
                <a:ea typeface="MS PGothic" charset="0"/>
              </a:rPr>
              <a:t>Plantenziektenwet</a:t>
            </a:r>
            <a:r>
              <a:rPr lang="nl-NL" dirty="0">
                <a:latin typeface="Calibri" charset="0"/>
                <a:ea typeface="MS PGothic" charset="0"/>
              </a:rPr>
              <a:t>.</a:t>
            </a:r>
          </a:p>
          <a:p>
            <a:pPr eaLnBrk="1" hangingPunct="1"/>
            <a:r>
              <a:rPr lang="nl-NL" dirty="0">
                <a:latin typeface="Calibri" charset="0"/>
                <a:ea typeface="MS PGothic" charset="0"/>
              </a:rPr>
              <a:t>De activiteiten worden voor 100% bekostigd door het bedrijfsleven, volgens het kostenmaker, kostendrager principe.</a:t>
            </a:r>
            <a:br>
              <a:rPr lang="nl-NL" dirty="0">
                <a:latin typeface="Calibri" charset="0"/>
                <a:ea typeface="MS PGothic" charset="0"/>
              </a:rPr>
            </a:br>
            <a:r>
              <a:rPr lang="nl-NL" dirty="0">
                <a:latin typeface="Calibri" charset="0"/>
                <a:ea typeface="MS PGothic" charset="0"/>
              </a:rPr>
              <a:t>Belangenbehartigers vormen samen met de voorzitter en directie het bestuur.</a:t>
            </a:r>
          </a:p>
          <a:p>
            <a:endParaRPr lang="nl-NL" dirty="0"/>
          </a:p>
        </p:txBody>
      </p:sp>
      <p:sp>
        <p:nvSpPr>
          <p:cNvPr id="4" name="Tijdelijke aanduiding voor dianummer 3"/>
          <p:cNvSpPr>
            <a:spLocks noGrp="1"/>
          </p:cNvSpPr>
          <p:nvPr>
            <p:ph type="sldNum" sz="quarter" idx="10"/>
          </p:nvPr>
        </p:nvSpPr>
        <p:spPr/>
        <p:txBody>
          <a:bodyPr/>
          <a:lstStyle/>
          <a:p>
            <a:fld id="{EFFEA4ED-2203-DE42-8F61-58748FBB448E}" type="slidenum">
              <a:rPr lang="nl-NL" smtClean="0"/>
              <a:t>4</a:t>
            </a:fld>
            <a:endParaRPr lang="nl-NL"/>
          </a:p>
        </p:txBody>
      </p:sp>
    </p:spTree>
    <p:extLst>
      <p:ext uri="{BB962C8B-B14F-4D97-AF65-F5344CB8AC3E}">
        <p14:creationId xmlns:p14="http://schemas.microsoft.com/office/powerpoint/2010/main" val="289582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FFEA4ED-2203-DE42-8F61-58748FBB448E}" type="slidenum">
              <a:rPr lang="nl-NL" smtClean="0"/>
              <a:t>11</a:t>
            </a:fld>
            <a:endParaRPr lang="nl-NL"/>
          </a:p>
        </p:txBody>
      </p:sp>
    </p:spTree>
    <p:extLst>
      <p:ext uri="{BB962C8B-B14F-4D97-AF65-F5344CB8AC3E}">
        <p14:creationId xmlns:p14="http://schemas.microsoft.com/office/powerpoint/2010/main" val="311344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034EB62-6006-4D35-A26A-C39B3A0935C3}" type="slidenum">
              <a:rPr lang="nl-NL" smtClean="0"/>
              <a:t>14</a:t>
            </a:fld>
            <a:endParaRPr lang="nl-NL"/>
          </a:p>
        </p:txBody>
      </p:sp>
    </p:spTree>
    <p:extLst>
      <p:ext uri="{BB962C8B-B14F-4D97-AF65-F5344CB8AC3E}">
        <p14:creationId xmlns:p14="http://schemas.microsoft.com/office/powerpoint/2010/main" val="2590249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FFEA4ED-2203-DE42-8F61-58748FBB448E}" type="slidenum">
              <a:rPr lang="nl-NL" smtClean="0"/>
              <a:t>15</a:t>
            </a:fld>
            <a:endParaRPr lang="nl-NL"/>
          </a:p>
        </p:txBody>
      </p:sp>
    </p:spTree>
    <p:extLst>
      <p:ext uri="{BB962C8B-B14F-4D97-AF65-F5344CB8AC3E}">
        <p14:creationId xmlns:p14="http://schemas.microsoft.com/office/powerpoint/2010/main" val="3374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nl-NL" altLang="nl-NL"/>
          </a:p>
        </p:txBody>
      </p:sp>
      <p:sp>
        <p:nvSpPr>
          <p:cNvPr id="47107"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16F0AE4-B17C-8240-AEEC-046B24644F2D}" type="slidenum">
              <a:rPr lang="nl-NL" altLang="nl-NL">
                <a:latin typeface="Calibri" charset="0"/>
                <a:ea typeface="MS PGothic" charset="-128"/>
              </a:rPr>
              <a:pPr/>
              <a:t>21</a:t>
            </a:fld>
            <a:endParaRPr lang="nl-NL" altLang="nl-NL">
              <a:latin typeface="Calibri" charset="0"/>
              <a:ea typeface="MS PGothic" charset="-128"/>
            </a:endParaRPr>
          </a:p>
        </p:txBody>
      </p:sp>
    </p:spTree>
    <p:extLst>
      <p:ext uri="{BB962C8B-B14F-4D97-AF65-F5344CB8AC3E}">
        <p14:creationId xmlns:p14="http://schemas.microsoft.com/office/powerpoint/2010/main" val="1069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nl-NL" altLang="nl-NL"/>
          </a:p>
        </p:txBody>
      </p:sp>
      <p:sp>
        <p:nvSpPr>
          <p:cNvPr id="47107"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16F0AE4-B17C-8240-AEEC-046B24644F2D}" type="slidenum">
              <a:rPr lang="nl-NL" altLang="nl-NL">
                <a:latin typeface="Calibri" charset="0"/>
                <a:ea typeface="MS PGothic" charset="-128"/>
              </a:rPr>
              <a:pPr/>
              <a:t>36</a:t>
            </a:fld>
            <a:endParaRPr lang="nl-NL" altLang="nl-NL">
              <a:latin typeface="Calibri" charset="0"/>
              <a:ea typeface="MS PGothic" charset="-128"/>
            </a:endParaRPr>
          </a:p>
        </p:txBody>
      </p:sp>
    </p:spTree>
    <p:extLst>
      <p:ext uri="{BB962C8B-B14F-4D97-AF65-F5344CB8AC3E}">
        <p14:creationId xmlns:p14="http://schemas.microsoft.com/office/powerpoint/2010/main" val="1255668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dia">
    <p:spTree>
      <p:nvGrpSpPr>
        <p:cNvPr id="1" name=""/>
        <p:cNvGrpSpPr/>
        <p:nvPr/>
      </p:nvGrpSpPr>
      <p:grpSpPr>
        <a:xfrm>
          <a:off x="0" y="0"/>
          <a:ext cx="0" cy="0"/>
          <a:chOff x="0" y="0"/>
          <a:chExt cx="0" cy="0"/>
        </a:xfrm>
      </p:grpSpPr>
      <p:pic>
        <p:nvPicPr>
          <p:cNvPr id="2" name="Afbeelding 7" descr="Naktuinbouw-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6788" y="1584325"/>
            <a:ext cx="5670550" cy="171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Afbeelding 8" descr="Linked-Face-Twit-10mm.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313" y="479425"/>
            <a:ext cx="13081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31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8" descr="Linked-Face-Twit-10mm.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313" y="479425"/>
            <a:ext cx="13081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892097" y="1597820"/>
            <a:ext cx="8251903" cy="1102519"/>
          </a:xfrm>
        </p:spPr>
        <p:txBody>
          <a:bodyPr>
            <a:normAutofit/>
          </a:bodyPr>
          <a:lstStyle>
            <a:lvl1pPr>
              <a:defRPr sz="4000" b="1">
                <a:latin typeface="Arial"/>
                <a:cs typeface="Arial"/>
              </a:defRPr>
            </a:lvl1pPr>
          </a:lstStyle>
          <a:p>
            <a:r>
              <a:rPr lang="nl-NL"/>
              <a:t>Titelstijl van model bewerken</a:t>
            </a:r>
            <a:endParaRPr lang="nl-NL" dirty="0"/>
          </a:p>
        </p:txBody>
      </p:sp>
      <p:sp>
        <p:nvSpPr>
          <p:cNvPr id="3" name="Subtitel 2"/>
          <p:cNvSpPr>
            <a:spLocks noGrp="1"/>
          </p:cNvSpPr>
          <p:nvPr>
            <p:ph type="subTitle" idx="1"/>
          </p:nvPr>
        </p:nvSpPr>
        <p:spPr>
          <a:xfrm>
            <a:off x="1371600" y="2914650"/>
            <a:ext cx="6400800" cy="1314450"/>
          </a:xfrm>
        </p:spPr>
        <p:txBody>
          <a:bodyPr/>
          <a:lstStyle>
            <a:lvl1pPr marL="0" indent="0" algn="ctr">
              <a:buNone/>
              <a:defRPr>
                <a:solidFill>
                  <a:srgbClr val="A14115"/>
                </a:solidFill>
                <a:latin typeface="Arial"/>
                <a:cs typeface="Arial"/>
              </a:defRPr>
            </a:lvl1pPr>
            <a:lvl2pPr marL="457189" indent="0" algn="ctr">
              <a:buNone/>
              <a:defRPr>
                <a:solidFill>
                  <a:schemeClr val="tx1">
                    <a:tint val="75000"/>
                  </a:schemeClr>
                </a:solidFill>
              </a:defRPr>
            </a:lvl2pPr>
            <a:lvl3pPr marL="914379" indent="0" algn="ctr">
              <a:buNone/>
              <a:defRPr>
                <a:solidFill>
                  <a:schemeClr val="tx1">
                    <a:tint val="75000"/>
                  </a:schemeClr>
                </a:solidFill>
              </a:defRPr>
            </a:lvl3pPr>
            <a:lvl4pPr marL="1371568" indent="0" algn="ctr">
              <a:buNone/>
              <a:defRPr>
                <a:solidFill>
                  <a:schemeClr val="tx1">
                    <a:tint val="75000"/>
                  </a:schemeClr>
                </a:solidFill>
              </a:defRPr>
            </a:lvl4pPr>
            <a:lvl5pPr marL="1828758" indent="0" algn="ctr">
              <a:buNone/>
              <a:defRPr>
                <a:solidFill>
                  <a:schemeClr val="tx1">
                    <a:tint val="75000"/>
                  </a:schemeClr>
                </a:solidFill>
              </a:defRPr>
            </a:lvl5pPr>
            <a:lvl6pPr marL="2285947" indent="0" algn="ctr">
              <a:buNone/>
              <a:defRPr>
                <a:solidFill>
                  <a:schemeClr val="tx1">
                    <a:tint val="75000"/>
                  </a:schemeClr>
                </a:solidFill>
              </a:defRPr>
            </a:lvl6pPr>
            <a:lvl7pPr marL="2743137" indent="0" algn="ctr">
              <a:buNone/>
              <a:defRPr>
                <a:solidFill>
                  <a:schemeClr val="tx1">
                    <a:tint val="75000"/>
                  </a:schemeClr>
                </a:solidFill>
              </a:defRPr>
            </a:lvl7pPr>
            <a:lvl8pPr marL="3200326" indent="0" algn="ctr">
              <a:buNone/>
              <a:defRPr>
                <a:solidFill>
                  <a:schemeClr val="tx1">
                    <a:tint val="75000"/>
                  </a:schemeClr>
                </a:solidFill>
              </a:defRPr>
            </a:lvl8pPr>
            <a:lvl9pPr marL="3657516" indent="0" algn="ctr">
              <a:buNone/>
              <a:defRPr>
                <a:solidFill>
                  <a:schemeClr val="tx1">
                    <a:tint val="75000"/>
                  </a:schemeClr>
                </a:solidFill>
              </a:defRPr>
            </a:lvl9pPr>
          </a:lstStyle>
          <a:p>
            <a:r>
              <a:rPr lang="nl-NL"/>
              <a:t>Klik om de titelstijl van het model te bewerken</a:t>
            </a:r>
            <a:endParaRPr lang="nl-NL" dirty="0"/>
          </a:p>
        </p:txBody>
      </p:sp>
    </p:spTree>
    <p:extLst>
      <p:ext uri="{BB962C8B-B14F-4D97-AF65-F5344CB8AC3E}">
        <p14:creationId xmlns:p14="http://schemas.microsoft.com/office/powerpoint/2010/main" val="346582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914400" y="7739"/>
            <a:ext cx="8229600" cy="857250"/>
          </a:xfrm>
        </p:spPr>
        <p:txBody>
          <a:bodyPr>
            <a:normAutofit/>
          </a:bodyPr>
          <a:lstStyle>
            <a:lvl1pPr>
              <a:defRPr sz="3600" b="1">
                <a:solidFill>
                  <a:srgbClr val="A14115"/>
                </a:solidFill>
                <a:latin typeface="Arial"/>
                <a:cs typeface="Arial"/>
              </a:defRPr>
            </a:lvl1pPr>
          </a:lstStyle>
          <a:p>
            <a:r>
              <a:rPr lang="nl-NL"/>
              <a:t>Titelstijl van model bewerken</a:t>
            </a:r>
            <a:endParaRPr lang="nl-NL" dirty="0"/>
          </a:p>
        </p:txBody>
      </p:sp>
      <p:sp>
        <p:nvSpPr>
          <p:cNvPr id="3" name="Tijdelijke aanduiding voor inhoud 2"/>
          <p:cNvSpPr>
            <a:spLocks noGrp="1"/>
          </p:cNvSpPr>
          <p:nvPr>
            <p:ph idx="1"/>
          </p:nvPr>
        </p:nvSpPr>
        <p:spPr>
          <a:xfrm>
            <a:off x="985023" y="1082444"/>
            <a:ext cx="6170343" cy="3394472"/>
          </a:xfrm>
        </p:spPr>
        <p:txBody>
          <a:bodyPr>
            <a:normAutofit/>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a:xfrm>
            <a:off x="6867525" y="4492625"/>
            <a:ext cx="2133600" cy="365125"/>
          </a:xfrm>
        </p:spPr>
        <p:txBody>
          <a:bodyPr/>
          <a:lstStyle>
            <a:lvl1pPr algn="r">
              <a:defRPr>
                <a:solidFill>
                  <a:srgbClr val="264082"/>
                </a:solidFill>
                <a:latin typeface="Arial"/>
                <a:cs typeface="Arial"/>
              </a:defRPr>
            </a:lvl1pPr>
          </a:lstStyle>
          <a:p>
            <a:pPr>
              <a:defRPr/>
            </a:pPr>
            <a:fld id="{17E8E90C-EB2B-2440-8CF6-20EE7EDB8571}" type="datetimeFigureOut">
              <a:rPr lang="nl-NL"/>
              <a:pPr>
                <a:defRPr/>
              </a:pPr>
              <a:t>16-11-2018</a:t>
            </a:fld>
            <a:endParaRPr lang="nl-NL" dirty="0"/>
          </a:p>
        </p:txBody>
      </p:sp>
    </p:spTree>
    <p:extLst>
      <p:ext uri="{BB962C8B-B14F-4D97-AF65-F5344CB8AC3E}">
        <p14:creationId xmlns:p14="http://schemas.microsoft.com/office/powerpoint/2010/main" val="251553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fsluitende dia">
    <p:spTree>
      <p:nvGrpSpPr>
        <p:cNvPr id="1" name=""/>
        <p:cNvGrpSpPr/>
        <p:nvPr/>
      </p:nvGrpSpPr>
      <p:grpSpPr>
        <a:xfrm>
          <a:off x="0" y="0"/>
          <a:ext cx="0" cy="0"/>
          <a:chOff x="0" y="0"/>
          <a:chExt cx="0" cy="0"/>
        </a:xfrm>
      </p:grpSpPr>
      <p:sp>
        <p:nvSpPr>
          <p:cNvPr id="3" name="Rechthoek 2"/>
          <p:cNvSpPr/>
          <p:nvPr/>
        </p:nvSpPr>
        <p:spPr>
          <a:xfrm>
            <a:off x="0" y="-833438"/>
            <a:ext cx="9144000" cy="6940551"/>
          </a:xfrm>
          <a:prstGeom prst="rect">
            <a:avLst/>
          </a:prstGeom>
          <a:solidFill>
            <a:srgbClr val="C3B22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nl-NL" sz="5200" b="1" i="1" dirty="0" err="1">
                <a:effectLst>
                  <a:outerShdw blurRad="50800" dist="101600" dir="2700000" algn="tl" rotWithShape="0">
                    <a:srgbClr val="000000">
                      <a:alpha val="43000"/>
                    </a:srgbClr>
                  </a:outerShdw>
                </a:effectLst>
                <a:latin typeface="Arial"/>
                <a:cs typeface="Arial"/>
              </a:rPr>
              <a:t>Quality</a:t>
            </a:r>
            <a:r>
              <a:rPr lang="nl-NL" sz="5200" b="1" i="1" dirty="0">
                <a:effectLst>
                  <a:outerShdw blurRad="50800" dist="101600" dir="2700000" algn="tl" rotWithShape="0">
                    <a:srgbClr val="000000">
                      <a:alpha val="43000"/>
                    </a:srgbClr>
                  </a:outerShdw>
                </a:effectLst>
                <a:latin typeface="Arial"/>
                <a:cs typeface="Arial"/>
              </a:rPr>
              <a:t> in </a:t>
            </a:r>
            <a:r>
              <a:rPr lang="nl-NL" sz="5200" b="1" i="1" dirty="0" err="1">
                <a:effectLst>
                  <a:outerShdw blurRad="50800" dist="101600" dir="2700000" algn="tl" rotWithShape="0">
                    <a:srgbClr val="000000">
                      <a:alpha val="43000"/>
                    </a:srgbClr>
                  </a:outerShdw>
                </a:effectLst>
                <a:latin typeface="Arial"/>
                <a:cs typeface="Arial"/>
              </a:rPr>
              <a:t>Horticulture</a:t>
            </a:r>
            <a:endParaRPr lang="nl-NL" sz="5200" b="1" i="1" dirty="0">
              <a:effectLst>
                <a:outerShdw blurRad="50800" dist="101600" dir="2700000" algn="tl" rotWithShape="0">
                  <a:srgbClr val="000000">
                    <a:alpha val="43000"/>
                  </a:srgbClr>
                </a:outerShdw>
              </a:effectLst>
              <a:latin typeface="Arial"/>
              <a:cs typeface="Arial"/>
            </a:endParaRPr>
          </a:p>
        </p:txBody>
      </p:sp>
      <p:sp>
        <p:nvSpPr>
          <p:cNvPr id="2" name="Titel 1"/>
          <p:cNvSpPr>
            <a:spLocks noGrp="1"/>
          </p:cNvSpPr>
          <p:nvPr>
            <p:ph type="title"/>
          </p:nvPr>
        </p:nvSpPr>
        <p:spPr/>
        <p:txBody>
          <a:bodyPr/>
          <a:lstStyle/>
          <a:p>
            <a:r>
              <a:rPr lang="nl-NL"/>
              <a:t>Titelstijl van model bewerken</a:t>
            </a:r>
          </a:p>
        </p:txBody>
      </p:sp>
      <p:sp>
        <p:nvSpPr>
          <p:cNvPr id="4" name="Tijdelijke aanduiding voor datum 2"/>
          <p:cNvSpPr>
            <a:spLocks noGrp="1"/>
          </p:cNvSpPr>
          <p:nvPr>
            <p:ph type="dt" sz="half" idx="10"/>
          </p:nvPr>
        </p:nvSpPr>
        <p:spPr/>
        <p:txBody>
          <a:bodyPr/>
          <a:lstStyle>
            <a:lvl1pPr>
              <a:defRPr/>
            </a:lvl1pPr>
          </a:lstStyle>
          <a:p>
            <a:pPr>
              <a:defRPr/>
            </a:pPr>
            <a:fld id="{9506DAF9-BEDA-F449-ABC8-7E6B85378DC9}" type="datetimeFigureOut">
              <a:rPr lang="nl-NL"/>
              <a:pPr>
                <a:defRPr/>
              </a:pPr>
              <a:t>16-11-2018</a:t>
            </a:fld>
            <a:endParaRPr lang="nl-NL"/>
          </a:p>
        </p:txBody>
      </p:sp>
      <p:sp>
        <p:nvSpPr>
          <p:cNvPr id="5" name="Tijdelijke aanduiding voor voettekst 3"/>
          <p:cNvSpPr>
            <a:spLocks noGrp="1"/>
          </p:cNvSpPr>
          <p:nvPr>
            <p:ph type="ftr" sz="quarter" idx="11"/>
          </p:nvPr>
        </p:nvSpPr>
        <p:spPr/>
        <p:txBody>
          <a:bodyPr/>
          <a:lstStyle>
            <a:lvl1pPr>
              <a:defRPr/>
            </a:lvl1pPr>
          </a:lstStyle>
          <a:p>
            <a:pPr>
              <a:defRPr/>
            </a:pPr>
            <a:endParaRPr lang="nl-NL"/>
          </a:p>
        </p:txBody>
      </p:sp>
      <p:sp>
        <p:nvSpPr>
          <p:cNvPr id="6" name="Tijdelijke aanduiding voor dianummer 4"/>
          <p:cNvSpPr>
            <a:spLocks noGrp="1"/>
          </p:cNvSpPr>
          <p:nvPr>
            <p:ph type="sldNum" sz="quarter" idx="12"/>
          </p:nvPr>
        </p:nvSpPr>
        <p:spPr/>
        <p:txBody>
          <a:bodyPr/>
          <a:lstStyle>
            <a:lvl1pPr>
              <a:defRPr/>
            </a:lvl1pPr>
          </a:lstStyle>
          <a:p>
            <a:pPr>
              <a:defRPr/>
            </a:pPr>
            <a:fld id="{BA4783BB-F614-5846-9C0F-98586F0D23FD}" type="slidenum">
              <a:rPr lang="nl-NL"/>
              <a:pPr>
                <a:defRPr/>
              </a:pPr>
              <a:t>‹nr.›</a:t>
            </a:fld>
            <a:endParaRPr lang="nl-NL"/>
          </a:p>
        </p:txBody>
      </p:sp>
    </p:spTree>
    <p:extLst>
      <p:ext uri="{BB962C8B-B14F-4D97-AF65-F5344CB8AC3E}">
        <p14:creationId xmlns:p14="http://schemas.microsoft.com/office/powerpoint/2010/main" val="1314034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Vervolgpagina 2">
    <p:spTree>
      <p:nvGrpSpPr>
        <p:cNvPr id="1" name=""/>
        <p:cNvGrpSpPr/>
        <p:nvPr/>
      </p:nvGrpSpPr>
      <p:grpSpPr>
        <a:xfrm>
          <a:off x="0" y="0"/>
          <a:ext cx="0" cy="0"/>
          <a:chOff x="0" y="0"/>
          <a:chExt cx="0" cy="0"/>
        </a:xfrm>
      </p:grpSpPr>
      <p:sp>
        <p:nvSpPr>
          <p:cNvPr id="2" name="Titel 1"/>
          <p:cNvSpPr>
            <a:spLocks noGrp="1"/>
          </p:cNvSpPr>
          <p:nvPr>
            <p:ph type="title"/>
          </p:nvPr>
        </p:nvSpPr>
        <p:spPr>
          <a:xfrm>
            <a:off x="366714" y="925116"/>
            <a:ext cx="8366237" cy="428625"/>
          </a:xfrm>
        </p:spPr>
        <p:txBody>
          <a:bodyPr/>
          <a:lstStyle/>
          <a:p>
            <a:r>
              <a:rPr lang="nl-NL" dirty="0"/>
              <a:t>Titelstijl van model bewerken</a:t>
            </a:r>
          </a:p>
        </p:txBody>
      </p:sp>
      <p:sp>
        <p:nvSpPr>
          <p:cNvPr id="7" name="Tijdelijke aanduiding voor tekst 6"/>
          <p:cNvSpPr>
            <a:spLocks noGrp="1"/>
          </p:cNvSpPr>
          <p:nvPr>
            <p:ph type="body" sz="quarter" idx="13"/>
          </p:nvPr>
        </p:nvSpPr>
        <p:spPr>
          <a:xfrm>
            <a:off x="364283" y="1358556"/>
            <a:ext cx="3987424" cy="3293021"/>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tekst 8"/>
          <p:cNvSpPr>
            <a:spLocks noGrp="1"/>
          </p:cNvSpPr>
          <p:nvPr>
            <p:ph type="body" sz="quarter" idx="14"/>
          </p:nvPr>
        </p:nvSpPr>
        <p:spPr>
          <a:xfrm>
            <a:off x="4666763" y="1358556"/>
            <a:ext cx="4066189" cy="3286073"/>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shpBeeldmerk"/>
          <p:cNvSpPr>
            <a:spLocks noGrp="1" noChangeArrowheads="1"/>
          </p:cNvSpPr>
          <p:nvPr>
            <p:ph type="sldNum" sz="quarter" idx="15"/>
          </p:nvPr>
        </p:nvSpPr>
        <p:spPr>
          <a:ln/>
        </p:spPr>
        <p:txBody>
          <a:bodyPr/>
          <a:lstStyle>
            <a:lvl1pPr>
              <a:defRPr/>
            </a:lvl1pPr>
          </a:lstStyle>
          <a:p>
            <a:fld id="{6C0F490B-92F3-4348-BD6E-56FF7A99D28B}" type="slidenum">
              <a:rPr lang="nl-NL" altLang="nl-NL"/>
              <a:pPr/>
              <a:t>‹nr.›</a:t>
            </a:fld>
            <a:endParaRPr lang="nl-NL" altLang="nl-NL"/>
          </a:p>
        </p:txBody>
      </p:sp>
      <p:sp>
        <p:nvSpPr>
          <p:cNvPr id="6" name="shpDatum"/>
          <p:cNvSpPr>
            <a:spLocks noGrp="1" noChangeArrowheads="1"/>
          </p:cNvSpPr>
          <p:nvPr>
            <p:ph type="dt" sz="half" idx="16"/>
          </p:nvPr>
        </p:nvSpPr>
        <p:spPr>
          <a:ln/>
        </p:spPr>
        <p:txBody>
          <a:bodyPr/>
          <a:lstStyle>
            <a:lvl1pPr>
              <a:defRPr/>
            </a:lvl1pPr>
          </a:lstStyle>
          <a:p>
            <a:endParaRPr lang="nl-NL" altLang="nl-NL"/>
          </a:p>
        </p:txBody>
      </p:sp>
      <p:sp>
        <p:nvSpPr>
          <p:cNvPr id="8" name="shpVoettekst"/>
          <p:cNvSpPr>
            <a:spLocks noGrp="1" noChangeArrowheads="1"/>
          </p:cNvSpPr>
          <p:nvPr>
            <p:ph type="ftr" sz="quarter" idx="17"/>
          </p:nvPr>
        </p:nvSpPr>
        <p:spPr>
          <a:ln/>
        </p:spPr>
        <p:txBody>
          <a:bodyPr/>
          <a:lstStyle>
            <a:lvl1pPr>
              <a:defRPr/>
            </a:lvl1pPr>
          </a:lstStyle>
          <a:p>
            <a:endParaRPr lang="nl-NL" altLang="nl-NL"/>
          </a:p>
        </p:txBody>
      </p:sp>
    </p:spTree>
    <p:extLst>
      <p:ext uri="{BB962C8B-B14F-4D97-AF65-F5344CB8AC3E}">
        <p14:creationId xmlns:p14="http://schemas.microsoft.com/office/powerpoint/2010/main" val="389108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ervolgpagina 4">
    <p:spTree>
      <p:nvGrpSpPr>
        <p:cNvPr id="1" name=""/>
        <p:cNvGrpSpPr/>
        <p:nvPr/>
      </p:nvGrpSpPr>
      <p:grpSpPr>
        <a:xfrm>
          <a:off x="0" y="0"/>
          <a:ext cx="0" cy="0"/>
          <a:chOff x="0" y="0"/>
          <a:chExt cx="0" cy="0"/>
        </a:xfrm>
      </p:grpSpPr>
      <p:sp>
        <p:nvSpPr>
          <p:cNvPr id="7" name="Rectangle 2"/>
          <p:cNvSpPr>
            <a:spLocks noGrp="1" noChangeArrowheads="1"/>
          </p:cNvSpPr>
          <p:nvPr>
            <p:ph type="title" idx="4294967295"/>
          </p:nvPr>
        </p:nvSpPr>
        <p:spPr>
          <a:xfrm>
            <a:off x="366714" y="925116"/>
            <a:ext cx="3984625" cy="709613"/>
          </a:xfrm>
        </p:spPr>
        <p:txBody>
          <a:bodyPr/>
          <a:lstStyle/>
          <a:p>
            <a:endParaRPr lang="en-US" dirty="0"/>
          </a:p>
        </p:txBody>
      </p:sp>
      <p:sp>
        <p:nvSpPr>
          <p:cNvPr id="8" name="Rectangle 3"/>
          <p:cNvSpPr>
            <a:spLocks noGrp="1" noChangeArrowheads="1"/>
          </p:cNvSpPr>
          <p:nvPr>
            <p:ph type="body" sz="half" idx="4294967295"/>
          </p:nvPr>
        </p:nvSpPr>
        <p:spPr>
          <a:xfrm>
            <a:off x="366714" y="1634728"/>
            <a:ext cx="4008437" cy="3022997"/>
          </a:xfrm>
        </p:spPr>
        <p:txBody>
          <a:bodyPr/>
          <a:lstStyle/>
          <a:p>
            <a:endParaRPr lang="en-US"/>
          </a:p>
        </p:txBody>
      </p:sp>
      <p:sp>
        <p:nvSpPr>
          <p:cNvPr id="9" name="Rectangle 20"/>
          <p:cNvSpPr>
            <a:spLocks noGrp="1" noChangeArrowheads="1"/>
          </p:cNvSpPr>
          <p:nvPr>
            <p:ph sz="half" idx="4294967295"/>
          </p:nvPr>
        </p:nvSpPr>
        <p:spPr>
          <a:xfrm>
            <a:off x="4573589" y="798910"/>
            <a:ext cx="4573587" cy="3940969"/>
          </a:xfrm>
        </p:spPr>
        <p:txBody>
          <a:bodyPr/>
          <a:lstStyle/>
          <a:p>
            <a:endParaRPr lang="en-US"/>
          </a:p>
        </p:txBody>
      </p:sp>
      <p:sp>
        <p:nvSpPr>
          <p:cNvPr id="5" name="shpBeeldmerk"/>
          <p:cNvSpPr>
            <a:spLocks noGrp="1" noChangeArrowheads="1"/>
          </p:cNvSpPr>
          <p:nvPr>
            <p:ph type="sldNum" sz="quarter" idx="10"/>
          </p:nvPr>
        </p:nvSpPr>
        <p:spPr>
          <a:ln/>
        </p:spPr>
        <p:txBody>
          <a:bodyPr/>
          <a:lstStyle>
            <a:lvl1pPr>
              <a:defRPr/>
            </a:lvl1pPr>
          </a:lstStyle>
          <a:p>
            <a:fld id="{5B269C97-2CE8-4AA3-B5DF-7A64D5AA69B9}" type="slidenum">
              <a:rPr lang="nl-NL" altLang="nl-NL"/>
              <a:pPr/>
              <a:t>‹nr.›</a:t>
            </a:fld>
            <a:endParaRPr lang="nl-NL" altLang="nl-NL"/>
          </a:p>
        </p:txBody>
      </p:sp>
      <p:sp>
        <p:nvSpPr>
          <p:cNvPr id="6" name="shpDatum"/>
          <p:cNvSpPr>
            <a:spLocks noGrp="1" noChangeArrowheads="1"/>
          </p:cNvSpPr>
          <p:nvPr>
            <p:ph type="dt" sz="half" idx="11"/>
          </p:nvPr>
        </p:nvSpPr>
        <p:spPr>
          <a:ln/>
        </p:spPr>
        <p:txBody>
          <a:bodyPr/>
          <a:lstStyle>
            <a:lvl1pPr>
              <a:defRPr/>
            </a:lvl1pPr>
          </a:lstStyle>
          <a:p>
            <a:endParaRPr lang="nl-NL" altLang="nl-NL"/>
          </a:p>
        </p:txBody>
      </p:sp>
      <p:sp>
        <p:nvSpPr>
          <p:cNvPr id="10" name="shpVoettekst"/>
          <p:cNvSpPr>
            <a:spLocks noGrp="1" noChangeArrowheads="1"/>
          </p:cNvSpPr>
          <p:nvPr>
            <p:ph type="ftr" sz="quarter" idx="12"/>
          </p:nvPr>
        </p:nvSpPr>
        <p:spPr>
          <a:ln/>
        </p:spPr>
        <p:txBody>
          <a:bodyPr/>
          <a:lstStyle>
            <a:lvl1pPr>
              <a:defRPr/>
            </a:lvl1pPr>
          </a:lstStyle>
          <a:p>
            <a:endParaRPr lang="nl-NL" altLang="nl-NL"/>
          </a:p>
        </p:txBody>
      </p:sp>
    </p:spTree>
    <p:extLst>
      <p:ext uri="{BB962C8B-B14F-4D97-AF65-F5344CB8AC3E}">
        <p14:creationId xmlns:p14="http://schemas.microsoft.com/office/powerpoint/2010/main" val="2125739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Vervolgpagina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10" name="Tijdelijke aanduiding voor tekst 9"/>
          <p:cNvSpPr>
            <a:spLocks noGrp="1"/>
          </p:cNvSpPr>
          <p:nvPr>
            <p:ph type="body" sz="quarter" idx="13"/>
          </p:nvPr>
        </p:nvSpPr>
        <p:spPr>
          <a:xfrm>
            <a:off x="363538" y="1358556"/>
            <a:ext cx="8172450" cy="3263930"/>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shpBeeldmerk"/>
          <p:cNvSpPr>
            <a:spLocks noGrp="1" noChangeArrowheads="1"/>
          </p:cNvSpPr>
          <p:nvPr>
            <p:ph type="sldNum" sz="quarter" idx="14"/>
          </p:nvPr>
        </p:nvSpPr>
        <p:spPr>
          <a:ln/>
        </p:spPr>
        <p:txBody>
          <a:bodyPr/>
          <a:lstStyle>
            <a:lvl1pPr>
              <a:defRPr/>
            </a:lvl1pPr>
          </a:lstStyle>
          <a:p>
            <a:fld id="{BAAD0105-0E3B-45C7-BA37-B2FAEA91A181}" type="slidenum">
              <a:rPr lang="nl-NL" altLang="nl-NL"/>
              <a:pPr/>
              <a:t>‹nr.›</a:t>
            </a:fld>
            <a:endParaRPr lang="nl-NL" altLang="nl-NL"/>
          </a:p>
        </p:txBody>
      </p:sp>
      <p:sp>
        <p:nvSpPr>
          <p:cNvPr id="5" name="shpDatum"/>
          <p:cNvSpPr>
            <a:spLocks noGrp="1" noChangeArrowheads="1"/>
          </p:cNvSpPr>
          <p:nvPr>
            <p:ph type="dt" sz="half" idx="15"/>
          </p:nvPr>
        </p:nvSpPr>
        <p:spPr>
          <a:ln/>
        </p:spPr>
        <p:txBody>
          <a:bodyPr/>
          <a:lstStyle>
            <a:lvl1pPr>
              <a:defRPr/>
            </a:lvl1pPr>
          </a:lstStyle>
          <a:p>
            <a:endParaRPr lang="nl-NL" altLang="nl-NL"/>
          </a:p>
        </p:txBody>
      </p:sp>
      <p:sp>
        <p:nvSpPr>
          <p:cNvPr id="6" name="shpVoettekst"/>
          <p:cNvSpPr>
            <a:spLocks noGrp="1" noChangeArrowheads="1"/>
          </p:cNvSpPr>
          <p:nvPr>
            <p:ph type="ftr" sz="quarter" idx="16"/>
          </p:nvPr>
        </p:nvSpPr>
        <p:spPr>
          <a:ln/>
        </p:spPr>
        <p:txBody>
          <a:bodyPr/>
          <a:lstStyle>
            <a:lvl1pPr>
              <a:defRPr/>
            </a:lvl1pPr>
          </a:lstStyle>
          <a:p>
            <a:endParaRPr lang="nl-NL" altLang="nl-NL"/>
          </a:p>
        </p:txBody>
      </p:sp>
    </p:spTree>
    <p:extLst>
      <p:ext uri="{BB962C8B-B14F-4D97-AF65-F5344CB8AC3E}">
        <p14:creationId xmlns:p14="http://schemas.microsoft.com/office/powerpoint/2010/main" val="379185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036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06375"/>
            <a:ext cx="8229600" cy="8572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nl-NL"/>
              <a:t>Titelstijl van model bewerken</a:t>
            </a:r>
          </a:p>
        </p:txBody>
      </p:sp>
      <p:sp>
        <p:nvSpPr>
          <p:cNvPr id="1027" name="Tijdelijke aanduiding voor tekst 2"/>
          <p:cNvSpPr>
            <a:spLocks noGrp="1"/>
          </p:cNvSpPr>
          <p:nvPr>
            <p:ph type="body" idx="1"/>
          </p:nvPr>
        </p:nvSpPr>
        <p:spPr bwMode="auto">
          <a:xfrm>
            <a:off x="457200" y="1200150"/>
            <a:ext cx="8229600" cy="33940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3"/>
            <a:ext cx="2133600" cy="274637"/>
          </a:xfrm>
          <a:prstGeom prst="rect">
            <a:avLst/>
          </a:prstGeom>
        </p:spPr>
        <p:txBody>
          <a:bodyPr vert="horz" lIns="91438" tIns="45719" rIns="91438" bIns="45719" rtlCol="0" anchor="ctr"/>
          <a:lstStyle>
            <a:lvl1pPr algn="l" defTabSz="457189" fontAlgn="auto">
              <a:spcBef>
                <a:spcPts val="0"/>
              </a:spcBef>
              <a:spcAft>
                <a:spcPts val="0"/>
              </a:spcAft>
              <a:defRPr sz="1200">
                <a:solidFill>
                  <a:schemeClr val="tx1">
                    <a:tint val="75000"/>
                  </a:schemeClr>
                </a:solidFill>
                <a:latin typeface="+mn-lt"/>
                <a:ea typeface="+mn-ea"/>
                <a:cs typeface="+mn-cs"/>
              </a:defRPr>
            </a:lvl1pPr>
          </a:lstStyle>
          <a:p>
            <a:pPr>
              <a:defRPr/>
            </a:pPr>
            <a:fld id="{0B6CA08E-9C5D-0E43-A726-034814AE1DEA}" type="datetimeFigureOut">
              <a:rPr lang="nl-NL"/>
              <a:pPr>
                <a:defRPr/>
              </a:pPr>
              <a:t>16-11-2018</a:t>
            </a:fld>
            <a:endParaRPr lang="nl-NL"/>
          </a:p>
        </p:txBody>
      </p:sp>
      <p:sp>
        <p:nvSpPr>
          <p:cNvPr id="5" name="Tijdelijke aanduiding voor voettekst 4"/>
          <p:cNvSpPr>
            <a:spLocks noGrp="1"/>
          </p:cNvSpPr>
          <p:nvPr>
            <p:ph type="ftr" sz="quarter" idx="3"/>
          </p:nvPr>
        </p:nvSpPr>
        <p:spPr>
          <a:xfrm>
            <a:off x="3124200" y="4767263"/>
            <a:ext cx="2895600" cy="274637"/>
          </a:xfrm>
          <a:prstGeom prst="rect">
            <a:avLst/>
          </a:prstGeom>
        </p:spPr>
        <p:txBody>
          <a:bodyPr vert="horz" lIns="91438" tIns="45719" rIns="91438" bIns="45719" rtlCol="0" anchor="ctr"/>
          <a:lstStyle>
            <a:lvl1pPr algn="ctr" defTabSz="457189" fontAlgn="auto">
              <a:spcBef>
                <a:spcPts val="0"/>
              </a:spcBef>
              <a:spcAft>
                <a:spcPts val="0"/>
              </a:spcAft>
              <a:defRPr sz="1200">
                <a:solidFill>
                  <a:schemeClr val="tx1">
                    <a:tint val="75000"/>
                  </a:schemeClr>
                </a:solidFill>
                <a:latin typeface="+mn-lt"/>
                <a:ea typeface="+mn-ea"/>
                <a:cs typeface="+mn-cs"/>
              </a:defRPr>
            </a:lvl1pPr>
          </a:lstStyle>
          <a:p>
            <a:pPr>
              <a:defRPr/>
            </a:pPr>
            <a:endParaRPr lang="nl-NL"/>
          </a:p>
        </p:txBody>
      </p:sp>
      <p:sp>
        <p:nvSpPr>
          <p:cNvPr id="6" name="Tijdelijke aanduiding voor dianummer 5"/>
          <p:cNvSpPr>
            <a:spLocks noGrp="1"/>
          </p:cNvSpPr>
          <p:nvPr>
            <p:ph type="sldNum" sz="quarter" idx="4"/>
          </p:nvPr>
        </p:nvSpPr>
        <p:spPr>
          <a:xfrm>
            <a:off x="6553200" y="4767263"/>
            <a:ext cx="2133600" cy="274637"/>
          </a:xfrm>
          <a:prstGeom prst="rect">
            <a:avLst/>
          </a:prstGeom>
        </p:spPr>
        <p:txBody>
          <a:bodyPr vert="horz" lIns="91438" tIns="45719" rIns="91438" bIns="45719" rtlCol="0" anchor="ctr"/>
          <a:lstStyle>
            <a:lvl1pPr algn="r" defTabSz="457189" fontAlgn="auto">
              <a:spcBef>
                <a:spcPts val="0"/>
              </a:spcBef>
              <a:spcAft>
                <a:spcPts val="0"/>
              </a:spcAft>
              <a:defRPr sz="1200">
                <a:solidFill>
                  <a:schemeClr val="tx1">
                    <a:tint val="75000"/>
                  </a:schemeClr>
                </a:solidFill>
                <a:latin typeface="+mn-lt"/>
                <a:ea typeface="+mn-ea"/>
                <a:cs typeface="+mn-cs"/>
              </a:defRPr>
            </a:lvl1pPr>
          </a:lstStyle>
          <a:p>
            <a:pPr>
              <a:defRPr/>
            </a:pPr>
            <a:fld id="{88A003EE-0008-194C-943D-1A447500DC8A}" type="slidenum">
              <a:rPr lang="nl-NL"/>
              <a:pPr>
                <a:defRPr/>
              </a:pPr>
              <a:t>‹nr.›</a:t>
            </a:fld>
            <a:endParaRPr lang="nl-NL"/>
          </a:p>
        </p:txBody>
      </p:sp>
      <p:pic>
        <p:nvPicPr>
          <p:cNvPr id="1031" name="Afbeelding 6" descr="Ontwerp 16-9.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36063"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txStyles>
    <p:titleStyle>
      <a:lvl1pPr algn="ctr" defTabSz="455613"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542" indent="-228595"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31" indent="-228595"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21" indent="-228595"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10" indent="-228595"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9" algn="l" defTabSz="457189" rtl="0" eaLnBrk="1" latinLnBrk="0" hangingPunct="1">
        <a:defRPr sz="1800" kern="1200">
          <a:solidFill>
            <a:schemeClr val="tx1"/>
          </a:solidFill>
          <a:latin typeface="+mn-lt"/>
          <a:ea typeface="+mn-ea"/>
          <a:cs typeface="+mn-cs"/>
        </a:defRPr>
      </a:lvl3pPr>
      <a:lvl4pPr marL="1371568" algn="l" defTabSz="457189" rtl="0" eaLnBrk="1" latinLnBrk="0" hangingPunct="1">
        <a:defRPr sz="1800" kern="1200">
          <a:solidFill>
            <a:schemeClr val="tx1"/>
          </a:solidFill>
          <a:latin typeface="+mn-lt"/>
          <a:ea typeface="+mn-ea"/>
          <a:cs typeface="+mn-cs"/>
        </a:defRPr>
      </a:lvl4pPr>
      <a:lvl5pPr marL="1828758" algn="l" defTabSz="457189" rtl="0" eaLnBrk="1" latinLnBrk="0" hangingPunct="1">
        <a:defRPr sz="1800" kern="1200">
          <a:solidFill>
            <a:schemeClr val="tx1"/>
          </a:solidFill>
          <a:latin typeface="+mn-lt"/>
          <a:ea typeface="+mn-ea"/>
          <a:cs typeface="+mn-cs"/>
        </a:defRPr>
      </a:lvl5pPr>
      <a:lvl6pPr marL="2285947" algn="l" defTabSz="457189" rtl="0" eaLnBrk="1" latinLnBrk="0" hangingPunct="1">
        <a:defRPr sz="1800" kern="1200">
          <a:solidFill>
            <a:schemeClr val="tx1"/>
          </a:solidFill>
          <a:latin typeface="+mn-lt"/>
          <a:ea typeface="+mn-ea"/>
          <a:cs typeface="+mn-cs"/>
        </a:defRPr>
      </a:lvl6pPr>
      <a:lvl7pPr marL="2743137" algn="l" defTabSz="457189" rtl="0" eaLnBrk="1" latinLnBrk="0" hangingPunct="1">
        <a:defRPr sz="1800" kern="1200">
          <a:solidFill>
            <a:schemeClr val="tx1"/>
          </a:solidFill>
          <a:latin typeface="+mn-lt"/>
          <a:ea typeface="+mn-ea"/>
          <a:cs typeface="+mn-cs"/>
        </a:defRPr>
      </a:lvl7pPr>
      <a:lvl8pPr marL="3200326" algn="l" defTabSz="457189" rtl="0" eaLnBrk="1" latinLnBrk="0" hangingPunct="1">
        <a:defRPr sz="1800" kern="1200">
          <a:solidFill>
            <a:schemeClr val="tx1"/>
          </a:solidFill>
          <a:latin typeface="+mn-lt"/>
          <a:ea typeface="+mn-ea"/>
          <a:cs typeface="+mn-cs"/>
        </a:defRPr>
      </a:lvl8pPr>
      <a:lvl9pPr marL="3657516"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naktuinbouw.nl/registrati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searchplant.eu/" TargetMode="External"/><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www.theplantlist.or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hyperlink" Target="http://www.naktuinbouw.nl/"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naktuinbouw.nl/vraag-en-antwoord-plantgezondheidsverordening" TargetMode="External"/><Relationship Id="rId2" Type="http://schemas.openxmlformats.org/officeDocument/2006/relationships/hyperlink" Target="https://www.naktuinbouw.nl/plantgezondheidsverordening"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7.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40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92" y="3230598"/>
            <a:ext cx="5660307" cy="1629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787030" y="402172"/>
            <a:ext cx="8366237" cy="166316"/>
          </a:xfrm>
        </p:spPr>
        <p:txBody>
          <a:bodyPr/>
          <a:lstStyle/>
          <a:p>
            <a:r>
              <a:rPr lang="nl-NL" sz="3200" b="1" dirty="0">
                <a:solidFill>
                  <a:srgbClr val="A14115"/>
                </a:solidFill>
                <a:latin typeface="Arial" panose="020B0604020202020204" pitchFamily="34" charset="0"/>
                <a:cs typeface="Arial" panose="020B0604020202020204" pitchFamily="34" charset="0"/>
              </a:rPr>
              <a:t>A. Registratie in NVWA bedrijvenregister</a:t>
            </a:r>
            <a:endParaRPr lang="nl-NL" sz="3200" dirty="0"/>
          </a:p>
        </p:txBody>
      </p:sp>
      <p:sp>
        <p:nvSpPr>
          <p:cNvPr id="5" name="Tijdelijke aanduiding voor dianummer 4"/>
          <p:cNvSpPr>
            <a:spLocks noGrp="1"/>
          </p:cNvSpPr>
          <p:nvPr>
            <p:ph type="sldNum" sz="quarter" idx="15"/>
          </p:nvPr>
        </p:nvSpPr>
        <p:spPr/>
        <p:txBody>
          <a:bodyPr/>
          <a:lstStyle/>
          <a:p>
            <a:fld id="{6C0F490B-92F3-4348-BD6E-56FF7A99D28B}" type="slidenum">
              <a:rPr lang="nl-NL" altLang="nl-NL" smtClean="0"/>
              <a:pPr/>
              <a:t>10</a:t>
            </a:fld>
            <a:endParaRPr lang="nl-NL" altLang="nl-NL"/>
          </a:p>
        </p:txBody>
      </p:sp>
      <p:sp>
        <p:nvSpPr>
          <p:cNvPr id="7" name="Tijdelijke aanduiding voor tekst 3"/>
          <p:cNvSpPr>
            <a:spLocks noGrp="1"/>
          </p:cNvSpPr>
          <p:nvPr>
            <p:ph type="body" sz="half" idx="4294967295"/>
          </p:nvPr>
        </p:nvSpPr>
        <p:spPr>
          <a:xfrm>
            <a:off x="1480381" y="947652"/>
            <a:ext cx="7005251" cy="2606040"/>
          </a:xfrm>
        </p:spPr>
        <p:txBody>
          <a:bodyPr/>
          <a:lstStyle/>
          <a:p>
            <a:pPr marL="0" indent="0">
              <a:buNone/>
            </a:pPr>
            <a:r>
              <a:rPr lang="nl-NL" altLang="nl-NL" sz="1600" b="1" dirty="0">
                <a:latin typeface="Arial" panose="020B0604020202020204" pitchFamily="34" charset="0"/>
                <a:cs typeface="Arial" panose="020B0604020202020204" pitchFamily="34" charset="0"/>
              </a:rPr>
              <a:t>Registratieplicht voor alle professionele marktdeelnemers:</a:t>
            </a:r>
          </a:p>
          <a:p>
            <a:pPr marL="0" indent="0">
              <a:buNone/>
            </a:pPr>
            <a:endParaRPr lang="nl-NL" altLang="nl-NL" sz="1600" dirty="0">
              <a:latin typeface="Arial" panose="020B0604020202020204" pitchFamily="34" charset="0"/>
              <a:cs typeface="Arial" panose="020B0604020202020204" pitchFamily="34" charset="0"/>
            </a:endParaRPr>
          </a:p>
          <a:p>
            <a:pPr marL="0" indent="0">
              <a:buNone/>
            </a:pPr>
            <a:r>
              <a:rPr lang="nl-NL" altLang="nl-NL" sz="1600" dirty="0">
                <a:latin typeface="Arial" panose="020B0604020202020204" pitchFamily="34" charset="0"/>
                <a:cs typeface="Arial" panose="020B0604020202020204" pitchFamily="34" charset="0"/>
              </a:rPr>
              <a:t>Eénmalige registratie per marktdeelnemer bij NVWA  </a:t>
            </a:r>
          </a:p>
          <a:p>
            <a:pPr marL="0" indent="0">
              <a:buNone/>
            </a:pPr>
            <a:r>
              <a:rPr lang="nl-NL" altLang="nl-NL" sz="1600" dirty="0">
                <a:latin typeface="Arial" panose="020B0604020202020204" pitchFamily="34" charset="0"/>
                <a:cs typeface="Arial" panose="020B0604020202020204" pitchFamily="34" charset="0"/>
              </a:rPr>
              <a:t>Eén uniek fytosanitair registratienummer NL (per KvK/vestigingsnummer) </a:t>
            </a:r>
          </a:p>
          <a:p>
            <a:pPr marL="0" indent="0">
              <a:buNone/>
            </a:pPr>
            <a:r>
              <a:rPr lang="nl-NL" altLang="nl-NL" sz="1600" dirty="0">
                <a:latin typeface="Arial" panose="020B0604020202020204" pitchFamily="34" charset="0"/>
                <a:cs typeface="Arial" panose="020B0604020202020204" pitchFamily="34" charset="0"/>
              </a:rPr>
              <a:t>Fytosanitair registratienummer:</a:t>
            </a:r>
          </a:p>
          <a:p>
            <a:pPr>
              <a:buFont typeface="Wingdings" panose="05000000000000000000" pitchFamily="2" charset="2"/>
              <a:buChar char="ü"/>
            </a:pPr>
            <a:r>
              <a:rPr lang="nl-NL" altLang="nl-NL" sz="1600" dirty="0">
                <a:latin typeface="Arial" panose="020B0604020202020204" pitchFamily="34" charset="0"/>
                <a:cs typeface="Arial" panose="020B0604020202020204" pitchFamily="34" charset="0"/>
              </a:rPr>
              <a:t>bestaat uit 9 cijfers </a:t>
            </a:r>
          </a:p>
          <a:p>
            <a:pPr>
              <a:buFont typeface="Wingdings" panose="05000000000000000000" pitchFamily="2" charset="2"/>
              <a:buChar char="ü"/>
            </a:pPr>
            <a:r>
              <a:rPr lang="nl-NL" altLang="nl-NL" sz="1600" dirty="0">
                <a:latin typeface="Arial" panose="020B0604020202020204" pitchFamily="34" charset="0"/>
                <a:cs typeface="Arial" panose="020B0604020202020204" pitchFamily="34" charset="0"/>
              </a:rPr>
              <a:t>is onderdeel ‘B’ op het nieuwe plantenpaspoort</a:t>
            </a:r>
          </a:p>
        </p:txBody>
      </p:sp>
      <p:sp>
        <p:nvSpPr>
          <p:cNvPr id="13" name="Vrije vorm 12"/>
          <p:cNvSpPr/>
          <p:nvPr/>
        </p:nvSpPr>
        <p:spPr>
          <a:xfrm>
            <a:off x="3360717" y="3865418"/>
            <a:ext cx="641267" cy="450706"/>
          </a:xfrm>
          <a:custGeom>
            <a:avLst/>
            <a:gdLst>
              <a:gd name="connsiteX0" fmla="*/ 1056904 w 1603169"/>
              <a:gd name="connsiteY0" fmla="*/ 95003 h 807522"/>
              <a:gd name="connsiteX1" fmla="*/ 463138 w 1603169"/>
              <a:gd name="connsiteY1" fmla="*/ 0 h 807522"/>
              <a:gd name="connsiteX2" fmla="*/ 201881 w 1603169"/>
              <a:gd name="connsiteY2" fmla="*/ 11876 h 807522"/>
              <a:gd name="connsiteX3" fmla="*/ 166255 w 1603169"/>
              <a:gd name="connsiteY3" fmla="*/ 23751 h 807522"/>
              <a:gd name="connsiteX4" fmla="*/ 142504 w 1603169"/>
              <a:gd name="connsiteY4" fmla="*/ 59377 h 807522"/>
              <a:gd name="connsiteX5" fmla="*/ 106878 w 1603169"/>
              <a:gd name="connsiteY5" fmla="*/ 83128 h 807522"/>
              <a:gd name="connsiteX6" fmla="*/ 83128 w 1603169"/>
              <a:gd name="connsiteY6" fmla="*/ 118754 h 807522"/>
              <a:gd name="connsiteX7" fmla="*/ 59377 w 1603169"/>
              <a:gd name="connsiteY7" fmla="*/ 166255 h 807522"/>
              <a:gd name="connsiteX8" fmla="*/ 23751 w 1603169"/>
              <a:gd name="connsiteY8" fmla="*/ 190006 h 807522"/>
              <a:gd name="connsiteX9" fmla="*/ 11876 w 1603169"/>
              <a:gd name="connsiteY9" fmla="*/ 237507 h 807522"/>
              <a:gd name="connsiteX10" fmla="*/ 0 w 1603169"/>
              <a:gd name="connsiteY10" fmla="*/ 273133 h 807522"/>
              <a:gd name="connsiteX11" fmla="*/ 11876 w 1603169"/>
              <a:gd name="connsiteY11" fmla="*/ 415637 h 807522"/>
              <a:gd name="connsiteX12" fmla="*/ 35626 w 1603169"/>
              <a:gd name="connsiteY12" fmla="*/ 522515 h 807522"/>
              <a:gd name="connsiteX13" fmla="*/ 59377 w 1603169"/>
              <a:gd name="connsiteY13" fmla="*/ 593767 h 807522"/>
              <a:gd name="connsiteX14" fmla="*/ 130629 w 1603169"/>
              <a:gd name="connsiteY14" fmla="*/ 641268 h 807522"/>
              <a:gd name="connsiteX15" fmla="*/ 166255 w 1603169"/>
              <a:gd name="connsiteY15" fmla="*/ 676894 h 807522"/>
              <a:gd name="connsiteX16" fmla="*/ 237507 w 1603169"/>
              <a:gd name="connsiteY16" fmla="*/ 700645 h 807522"/>
              <a:gd name="connsiteX17" fmla="*/ 285008 w 1603169"/>
              <a:gd name="connsiteY17" fmla="*/ 724395 h 807522"/>
              <a:gd name="connsiteX18" fmla="*/ 320634 w 1603169"/>
              <a:gd name="connsiteY18" fmla="*/ 736271 h 807522"/>
              <a:gd name="connsiteX19" fmla="*/ 356260 w 1603169"/>
              <a:gd name="connsiteY19" fmla="*/ 760021 h 807522"/>
              <a:gd name="connsiteX20" fmla="*/ 463138 w 1603169"/>
              <a:gd name="connsiteY20" fmla="*/ 783772 h 807522"/>
              <a:gd name="connsiteX21" fmla="*/ 498764 w 1603169"/>
              <a:gd name="connsiteY21" fmla="*/ 795647 h 807522"/>
              <a:gd name="connsiteX22" fmla="*/ 950026 w 1603169"/>
              <a:gd name="connsiteY22" fmla="*/ 807522 h 807522"/>
              <a:gd name="connsiteX23" fmla="*/ 1246910 w 1603169"/>
              <a:gd name="connsiteY23" fmla="*/ 795647 h 807522"/>
              <a:gd name="connsiteX24" fmla="*/ 1294411 w 1603169"/>
              <a:gd name="connsiteY24" fmla="*/ 783772 h 807522"/>
              <a:gd name="connsiteX25" fmla="*/ 1365663 w 1603169"/>
              <a:gd name="connsiteY25" fmla="*/ 736271 h 807522"/>
              <a:gd name="connsiteX26" fmla="*/ 1389413 w 1603169"/>
              <a:gd name="connsiteY26" fmla="*/ 688769 h 807522"/>
              <a:gd name="connsiteX27" fmla="*/ 1425039 w 1603169"/>
              <a:gd name="connsiteY27" fmla="*/ 653143 h 807522"/>
              <a:gd name="connsiteX28" fmla="*/ 1448790 w 1603169"/>
              <a:gd name="connsiteY28" fmla="*/ 617517 h 807522"/>
              <a:gd name="connsiteX29" fmla="*/ 1460665 w 1603169"/>
              <a:gd name="connsiteY29" fmla="*/ 546265 h 807522"/>
              <a:gd name="connsiteX30" fmla="*/ 1496291 w 1603169"/>
              <a:gd name="connsiteY30" fmla="*/ 498764 h 807522"/>
              <a:gd name="connsiteX31" fmla="*/ 1520042 w 1603169"/>
              <a:gd name="connsiteY31" fmla="*/ 463138 h 807522"/>
              <a:gd name="connsiteX32" fmla="*/ 1531917 w 1603169"/>
              <a:gd name="connsiteY32" fmla="*/ 403761 h 807522"/>
              <a:gd name="connsiteX33" fmla="*/ 1543793 w 1603169"/>
              <a:gd name="connsiteY33" fmla="*/ 368135 h 807522"/>
              <a:gd name="connsiteX34" fmla="*/ 1531917 w 1603169"/>
              <a:gd name="connsiteY34" fmla="*/ 190006 h 807522"/>
              <a:gd name="connsiteX35" fmla="*/ 1484416 w 1603169"/>
              <a:gd name="connsiteY35" fmla="*/ 166255 h 807522"/>
              <a:gd name="connsiteX36" fmla="*/ 1413164 w 1603169"/>
              <a:gd name="connsiteY36" fmla="*/ 118754 h 807522"/>
              <a:gd name="connsiteX37" fmla="*/ 1318161 w 1603169"/>
              <a:gd name="connsiteY37" fmla="*/ 59377 h 807522"/>
              <a:gd name="connsiteX38" fmla="*/ 1211284 w 1603169"/>
              <a:gd name="connsiteY38" fmla="*/ 35626 h 807522"/>
              <a:gd name="connsiteX39" fmla="*/ 1175658 w 1603169"/>
              <a:gd name="connsiteY39" fmla="*/ 23751 h 807522"/>
              <a:gd name="connsiteX40" fmla="*/ 1092530 w 1603169"/>
              <a:gd name="connsiteY40" fmla="*/ 11876 h 807522"/>
              <a:gd name="connsiteX41" fmla="*/ 1021278 w 1603169"/>
              <a:gd name="connsiteY41" fmla="*/ 0 h 807522"/>
              <a:gd name="connsiteX42" fmla="*/ 463138 w 1603169"/>
              <a:gd name="connsiteY42" fmla="*/ 11876 h 807522"/>
              <a:gd name="connsiteX43" fmla="*/ 415637 w 1603169"/>
              <a:gd name="connsiteY43" fmla="*/ 23751 h 807522"/>
              <a:gd name="connsiteX44" fmla="*/ 296884 w 1603169"/>
              <a:gd name="connsiteY44" fmla="*/ 47502 h 807522"/>
              <a:gd name="connsiteX45" fmla="*/ 261258 w 1603169"/>
              <a:gd name="connsiteY45" fmla="*/ 71252 h 807522"/>
              <a:gd name="connsiteX46" fmla="*/ 178130 w 1603169"/>
              <a:gd name="connsiteY46" fmla="*/ 130629 h 807522"/>
              <a:gd name="connsiteX47" fmla="*/ 166255 w 1603169"/>
              <a:gd name="connsiteY47" fmla="*/ 166255 h 807522"/>
              <a:gd name="connsiteX48" fmla="*/ 130629 w 1603169"/>
              <a:gd name="connsiteY48" fmla="*/ 201881 h 807522"/>
              <a:gd name="connsiteX49" fmla="*/ 106878 w 1603169"/>
              <a:gd name="connsiteY49" fmla="*/ 237507 h 807522"/>
              <a:gd name="connsiteX50" fmla="*/ 95003 w 1603169"/>
              <a:gd name="connsiteY50" fmla="*/ 285008 h 807522"/>
              <a:gd name="connsiteX51" fmla="*/ 83128 w 1603169"/>
              <a:gd name="connsiteY51" fmla="*/ 320634 h 807522"/>
              <a:gd name="connsiteX52" fmla="*/ 142504 w 1603169"/>
              <a:gd name="connsiteY52" fmla="*/ 498764 h 807522"/>
              <a:gd name="connsiteX53" fmla="*/ 178130 w 1603169"/>
              <a:gd name="connsiteY53" fmla="*/ 522515 h 807522"/>
              <a:gd name="connsiteX54" fmla="*/ 225632 w 1603169"/>
              <a:gd name="connsiteY54" fmla="*/ 593767 h 807522"/>
              <a:gd name="connsiteX55" fmla="*/ 296884 w 1603169"/>
              <a:gd name="connsiteY55" fmla="*/ 641268 h 807522"/>
              <a:gd name="connsiteX56" fmla="*/ 391886 w 1603169"/>
              <a:gd name="connsiteY56" fmla="*/ 665019 h 807522"/>
              <a:gd name="connsiteX57" fmla="*/ 427512 w 1603169"/>
              <a:gd name="connsiteY57" fmla="*/ 676894 h 807522"/>
              <a:gd name="connsiteX58" fmla="*/ 486889 w 1603169"/>
              <a:gd name="connsiteY58" fmla="*/ 688769 h 807522"/>
              <a:gd name="connsiteX59" fmla="*/ 558141 w 1603169"/>
              <a:gd name="connsiteY59" fmla="*/ 712520 h 807522"/>
              <a:gd name="connsiteX60" fmla="*/ 617517 w 1603169"/>
              <a:gd name="connsiteY60" fmla="*/ 724395 h 807522"/>
              <a:gd name="connsiteX61" fmla="*/ 712520 w 1603169"/>
              <a:gd name="connsiteY61" fmla="*/ 736271 h 807522"/>
              <a:gd name="connsiteX62" fmla="*/ 831273 w 1603169"/>
              <a:gd name="connsiteY62" fmla="*/ 760021 h 807522"/>
              <a:gd name="connsiteX63" fmla="*/ 938151 w 1603169"/>
              <a:gd name="connsiteY63" fmla="*/ 783772 h 807522"/>
              <a:gd name="connsiteX64" fmla="*/ 1330037 w 1603169"/>
              <a:gd name="connsiteY64" fmla="*/ 760021 h 807522"/>
              <a:gd name="connsiteX65" fmla="*/ 1413164 w 1603169"/>
              <a:gd name="connsiteY65" fmla="*/ 736271 h 807522"/>
              <a:gd name="connsiteX66" fmla="*/ 1436915 w 1603169"/>
              <a:gd name="connsiteY66" fmla="*/ 700645 h 807522"/>
              <a:gd name="connsiteX67" fmla="*/ 1472541 w 1603169"/>
              <a:gd name="connsiteY67" fmla="*/ 676894 h 807522"/>
              <a:gd name="connsiteX68" fmla="*/ 1508167 w 1603169"/>
              <a:gd name="connsiteY68" fmla="*/ 641268 h 807522"/>
              <a:gd name="connsiteX69" fmla="*/ 1520042 w 1603169"/>
              <a:gd name="connsiteY69" fmla="*/ 593767 h 807522"/>
              <a:gd name="connsiteX70" fmla="*/ 1567543 w 1603169"/>
              <a:gd name="connsiteY70" fmla="*/ 522515 h 807522"/>
              <a:gd name="connsiteX71" fmla="*/ 1579419 w 1603169"/>
              <a:gd name="connsiteY71" fmla="*/ 475013 h 807522"/>
              <a:gd name="connsiteX72" fmla="*/ 1591294 w 1603169"/>
              <a:gd name="connsiteY72" fmla="*/ 439387 h 807522"/>
              <a:gd name="connsiteX73" fmla="*/ 1603169 w 1603169"/>
              <a:gd name="connsiteY73" fmla="*/ 296884 h 807522"/>
              <a:gd name="connsiteX74" fmla="*/ 1591294 w 1603169"/>
              <a:gd name="connsiteY74" fmla="*/ 201881 h 807522"/>
              <a:gd name="connsiteX75" fmla="*/ 1543793 w 1603169"/>
              <a:gd name="connsiteY75" fmla="*/ 166255 h 807522"/>
              <a:gd name="connsiteX76" fmla="*/ 1472541 w 1603169"/>
              <a:gd name="connsiteY76" fmla="*/ 130629 h 807522"/>
              <a:gd name="connsiteX77" fmla="*/ 1365663 w 1603169"/>
              <a:gd name="connsiteY77" fmla="*/ 83128 h 807522"/>
              <a:gd name="connsiteX78" fmla="*/ 1282536 w 1603169"/>
              <a:gd name="connsiteY78" fmla="*/ 59377 h 807522"/>
              <a:gd name="connsiteX79" fmla="*/ 1151907 w 1603169"/>
              <a:gd name="connsiteY79" fmla="*/ 47502 h 807522"/>
              <a:gd name="connsiteX80" fmla="*/ 973777 w 1603169"/>
              <a:gd name="connsiteY80" fmla="*/ 35626 h 80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603169" h="807522">
                <a:moveTo>
                  <a:pt x="1056904" y="95003"/>
                </a:moveTo>
                <a:cubicBezTo>
                  <a:pt x="599076" y="-2112"/>
                  <a:pt x="798323" y="19718"/>
                  <a:pt x="463138" y="0"/>
                </a:cubicBezTo>
                <a:cubicBezTo>
                  <a:pt x="376052" y="3959"/>
                  <a:pt x="288779" y="4924"/>
                  <a:pt x="201881" y="11876"/>
                </a:cubicBezTo>
                <a:cubicBezTo>
                  <a:pt x="189403" y="12874"/>
                  <a:pt x="176030" y="15931"/>
                  <a:pt x="166255" y="23751"/>
                </a:cubicBezTo>
                <a:cubicBezTo>
                  <a:pt x="155110" y="32667"/>
                  <a:pt x="152596" y="49285"/>
                  <a:pt x="142504" y="59377"/>
                </a:cubicBezTo>
                <a:cubicBezTo>
                  <a:pt x="132412" y="69469"/>
                  <a:pt x="118753" y="75211"/>
                  <a:pt x="106878" y="83128"/>
                </a:cubicBezTo>
                <a:cubicBezTo>
                  <a:pt x="98961" y="95003"/>
                  <a:pt x="90209" y="106362"/>
                  <a:pt x="83128" y="118754"/>
                </a:cubicBezTo>
                <a:cubicBezTo>
                  <a:pt x="74345" y="134124"/>
                  <a:pt x="70710" y="152655"/>
                  <a:pt x="59377" y="166255"/>
                </a:cubicBezTo>
                <a:cubicBezTo>
                  <a:pt x="50240" y="177219"/>
                  <a:pt x="35626" y="182089"/>
                  <a:pt x="23751" y="190006"/>
                </a:cubicBezTo>
                <a:cubicBezTo>
                  <a:pt x="19793" y="205840"/>
                  <a:pt x="16360" y="221814"/>
                  <a:pt x="11876" y="237507"/>
                </a:cubicBezTo>
                <a:cubicBezTo>
                  <a:pt x="8437" y="249543"/>
                  <a:pt x="0" y="260615"/>
                  <a:pt x="0" y="273133"/>
                </a:cubicBezTo>
                <a:cubicBezTo>
                  <a:pt x="0" y="320799"/>
                  <a:pt x="6307" y="368297"/>
                  <a:pt x="11876" y="415637"/>
                </a:cubicBezTo>
                <a:cubicBezTo>
                  <a:pt x="14063" y="434225"/>
                  <a:pt x="29278" y="501356"/>
                  <a:pt x="35626" y="522515"/>
                </a:cubicBezTo>
                <a:cubicBezTo>
                  <a:pt x="42820" y="546495"/>
                  <a:pt x="38546" y="579880"/>
                  <a:pt x="59377" y="593767"/>
                </a:cubicBezTo>
                <a:cubicBezTo>
                  <a:pt x="83128" y="609601"/>
                  <a:pt x="110445" y="621084"/>
                  <a:pt x="130629" y="641268"/>
                </a:cubicBezTo>
                <a:cubicBezTo>
                  <a:pt x="142504" y="653143"/>
                  <a:pt x="151574" y="668738"/>
                  <a:pt x="166255" y="676894"/>
                </a:cubicBezTo>
                <a:cubicBezTo>
                  <a:pt x="188140" y="689052"/>
                  <a:pt x="215115" y="689449"/>
                  <a:pt x="237507" y="700645"/>
                </a:cubicBezTo>
                <a:cubicBezTo>
                  <a:pt x="253341" y="708562"/>
                  <a:pt x="268737" y="717422"/>
                  <a:pt x="285008" y="724395"/>
                </a:cubicBezTo>
                <a:cubicBezTo>
                  <a:pt x="296514" y="729326"/>
                  <a:pt x="309438" y="730673"/>
                  <a:pt x="320634" y="736271"/>
                </a:cubicBezTo>
                <a:cubicBezTo>
                  <a:pt x="333399" y="742654"/>
                  <a:pt x="343142" y="754399"/>
                  <a:pt x="356260" y="760021"/>
                </a:cubicBezTo>
                <a:cubicBezTo>
                  <a:pt x="373322" y="767333"/>
                  <a:pt x="449618" y="780392"/>
                  <a:pt x="463138" y="783772"/>
                </a:cubicBezTo>
                <a:cubicBezTo>
                  <a:pt x="475282" y="786808"/>
                  <a:pt x="486261" y="795037"/>
                  <a:pt x="498764" y="795647"/>
                </a:cubicBezTo>
                <a:cubicBezTo>
                  <a:pt x="649058" y="802978"/>
                  <a:pt x="799605" y="803564"/>
                  <a:pt x="950026" y="807522"/>
                </a:cubicBezTo>
                <a:cubicBezTo>
                  <a:pt x="1048987" y="803564"/>
                  <a:pt x="1148104" y="802461"/>
                  <a:pt x="1246910" y="795647"/>
                </a:cubicBezTo>
                <a:cubicBezTo>
                  <a:pt x="1263192" y="794524"/>
                  <a:pt x="1279813" y="791071"/>
                  <a:pt x="1294411" y="783772"/>
                </a:cubicBezTo>
                <a:cubicBezTo>
                  <a:pt x="1319942" y="771007"/>
                  <a:pt x="1365663" y="736271"/>
                  <a:pt x="1365663" y="736271"/>
                </a:cubicBezTo>
                <a:cubicBezTo>
                  <a:pt x="1373580" y="720437"/>
                  <a:pt x="1379124" y="703174"/>
                  <a:pt x="1389413" y="688769"/>
                </a:cubicBezTo>
                <a:cubicBezTo>
                  <a:pt x="1399174" y="675103"/>
                  <a:pt x="1414288" y="666045"/>
                  <a:pt x="1425039" y="653143"/>
                </a:cubicBezTo>
                <a:cubicBezTo>
                  <a:pt x="1434176" y="642179"/>
                  <a:pt x="1440873" y="629392"/>
                  <a:pt x="1448790" y="617517"/>
                </a:cubicBezTo>
                <a:cubicBezTo>
                  <a:pt x="1452748" y="593766"/>
                  <a:pt x="1451723" y="568621"/>
                  <a:pt x="1460665" y="546265"/>
                </a:cubicBezTo>
                <a:cubicBezTo>
                  <a:pt x="1468016" y="527888"/>
                  <a:pt x="1484787" y="514869"/>
                  <a:pt x="1496291" y="498764"/>
                </a:cubicBezTo>
                <a:cubicBezTo>
                  <a:pt x="1504587" y="487150"/>
                  <a:pt x="1512125" y="475013"/>
                  <a:pt x="1520042" y="463138"/>
                </a:cubicBezTo>
                <a:cubicBezTo>
                  <a:pt x="1524000" y="443346"/>
                  <a:pt x="1527022" y="423343"/>
                  <a:pt x="1531917" y="403761"/>
                </a:cubicBezTo>
                <a:cubicBezTo>
                  <a:pt x="1534953" y="391617"/>
                  <a:pt x="1543793" y="380653"/>
                  <a:pt x="1543793" y="368135"/>
                </a:cubicBezTo>
                <a:cubicBezTo>
                  <a:pt x="1543793" y="308627"/>
                  <a:pt x="1548708" y="247096"/>
                  <a:pt x="1531917" y="190006"/>
                </a:cubicBezTo>
                <a:cubicBezTo>
                  <a:pt x="1526922" y="173023"/>
                  <a:pt x="1498821" y="176545"/>
                  <a:pt x="1484416" y="166255"/>
                </a:cubicBezTo>
                <a:cubicBezTo>
                  <a:pt x="1406583" y="110659"/>
                  <a:pt x="1489584" y="144227"/>
                  <a:pt x="1413164" y="118754"/>
                </a:cubicBezTo>
                <a:cubicBezTo>
                  <a:pt x="1375800" y="90731"/>
                  <a:pt x="1361631" y="75678"/>
                  <a:pt x="1318161" y="59377"/>
                </a:cubicBezTo>
                <a:cubicBezTo>
                  <a:pt x="1293788" y="50237"/>
                  <a:pt x="1233845" y="41266"/>
                  <a:pt x="1211284" y="35626"/>
                </a:cubicBezTo>
                <a:cubicBezTo>
                  <a:pt x="1199140" y="32590"/>
                  <a:pt x="1187933" y="26206"/>
                  <a:pt x="1175658" y="23751"/>
                </a:cubicBezTo>
                <a:cubicBezTo>
                  <a:pt x="1148211" y="18262"/>
                  <a:pt x="1120195" y="16132"/>
                  <a:pt x="1092530" y="11876"/>
                </a:cubicBezTo>
                <a:cubicBezTo>
                  <a:pt x="1068732" y="8215"/>
                  <a:pt x="1045029" y="3959"/>
                  <a:pt x="1021278" y="0"/>
                </a:cubicBezTo>
                <a:lnTo>
                  <a:pt x="463138" y="11876"/>
                </a:lnTo>
                <a:cubicBezTo>
                  <a:pt x="446830" y="12516"/>
                  <a:pt x="431596" y="20331"/>
                  <a:pt x="415637" y="23751"/>
                </a:cubicBezTo>
                <a:cubicBezTo>
                  <a:pt x="376165" y="32209"/>
                  <a:pt x="296884" y="47502"/>
                  <a:pt x="296884" y="47502"/>
                </a:cubicBezTo>
                <a:cubicBezTo>
                  <a:pt x="285009" y="55419"/>
                  <a:pt x="272872" y="62957"/>
                  <a:pt x="261258" y="71252"/>
                </a:cubicBezTo>
                <a:cubicBezTo>
                  <a:pt x="158123" y="144919"/>
                  <a:pt x="262108" y="74643"/>
                  <a:pt x="178130" y="130629"/>
                </a:cubicBezTo>
                <a:cubicBezTo>
                  <a:pt x="174172" y="142504"/>
                  <a:pt x="173199" y="155840"/>
                  <a:pt x="166255" y="166255"/>
                </a:cubicBezTo>
                <a:cubicBezTo>
                  <a:pt x="156939" y="180229"/>
                  <a:pt x="141380" y="188979"/>
                  <a:pt x="130629" y="201881"/>
                </a:cubicBezTo>
                <a:cubicBezTo>
                  <a:pt x="121492" y="212845"/>
                  <a:pt x="114795" y="225632"/>
                  <a:pt x="106878" y="237507"/>
                </a:cubicBezTo>
                <a:cubicBezTo>
                  <a:pt x="102920" y="253341"/>
                  <a:pt x="99487" y="269315"/>
                  <a:pt x="95003" y="285008"/>
                </a:cubicBezTo>
                <a:cubicBezTo>
                  <a:pt x="91564" y="297044"/>
                  <a:pt x="81474" y="308226"/>
                  <a:pt x="83128" y="320634"/>
                </a:cubicBezTo>
                <a:cubicBezTo>
                  <a:pt x="87733" y="355170"/>
                  <a:pt x="101646" y="457905"/>
                  <a:pt x="142504" y="498764"/>
                </a:cubicBezTo>
                <a:cubicBezTo>
                  <a:pt x="152596" y="508856"/>
                  <a:pt x="166255" y="514598"/>
                  <a:pt x="178130" y="522515"/>
                </a:cubicBezTo>
                <a:cubicBezTo>
                  <a:pt x="193964" y="546266"/>
                  <a:pt x="201881" y="577933"/>
                  <a:pt x="225632" y="593767"/>
                </a:cubicBezTo>
                <a:cubicBezTo>
                  <a:pt x="249383" y="609601"/>
                  <a:pt x="269804" y="632242"/>
                  <a:pt x="296884" y="641268"/>
                </a:cubicBezTo>
                <a:cubicBezTo>
                  <a:pt x="378320" y="668413"/>
                  <a:pt x="277245" y="636358"/>
                  <a:pt x="391886" y="665019"/>
                </a:cubicBezTo>
                <a:cubicBezTo>
                  <a:pt x="404030" y="668055"/>
                  <a:pt x="415368" y="673858"/>
                  <a:pt x="427512" y="676894"/>
                </a:cubicBezTo>
                <a:cubicBezTo>
                  <a:pt x="447094" y="681789"/>
                  <a:pt x="467416" y="683458"/>
                  <a:pt x="486889" y="688769"/>
                </a:cubicBezTo>
                <a:cubicBezTo>
                  <a:pt x="511042" y="695356"/>
                  <a:pt x="533592" y="707610"/>
                  <a:pt x="558141" y="712520"/>
                </a:cubicBezTo>
                <a:cubicBezTo>
                  <a:pt x="577933" y="716478"/>
                  <a:pt x="597568" y="721326"/>
                  <a:pt x="617517" y="724395"/>
                </a:cubicBezTo>
                <a:cubicBezTo>
                  <a:pt x="649060" y="729248"/>
                  <a:pt x="681040" y="731024"/>
                  <a:pt x="712520" y="736271"/>
                </a:cubicBezTo>
                <a:cubicBezTo>
                  <a:pt x="752339" y="742907"/>
                  <a:pt x="791689" y="752104"/>
                  <a:pt x="831273" y="760021"/>
                </a:cubicBezTo>
                <a:cubicBezTo>
                  <a:pt x="906656" y="775097"/>
                  <a:pt x="871067" y="767000"/>
                  <a:pt x="938151" y="783772"/>
                </a:cubicBezTo>
                <a:cubicBezTo>
                  <a:pt x="1069610" y="778513"/>
                  <a:pt x="1200339" y="781637"/>
                  <a:pt x="1330037" y="760021"/>
                </a:cubicBezTo>
                <a:cubicBezTo>
                  <a:pt x="1359859" y="755051"/>
                  <a:pt x="1384928" y="745683"/>
                  <a:pt x="1413164" y="736271"/>
                </a:cubicBezTo>
                <a:cubicBezTo>
                  <a:pt x="1421081" y="724396"/>
                  <a:pt x="1426823" y="710737"/>
                  <a:pt x="1436915" y="700645"/>
                </a:cubicBezTo>
                <a:cubicBezTo>
                  <a:pt x="1447007" y="690553"/>
                  <a:pt x="1461577" y="686031"/>
                  <a:pt x="1472541" y="676894"/>
                </a:cubicBezTo>
                <a:cubicBezTo>
                  <a:pt x="1485443" y="666143"/>
                  <a:pt x="1496292" y="653143"/>
                  <a:pt x="1508167" y="641268"/>
                </a:cubicBezTo>
                <a:cubicBezTo>
                  <a:pt x="1512125" y="625434"/>
                  <a:pt x="1512743" y="608365"/>
                  <a:pt x="1520042" y="593767"/>
                </a:cubicBezTo>
                <a:cubicBezTo>
                  <a:pt x="1532807" y="568236"/>
                  <a:pt x="1567543" y="522515"/>
                  <a:pt x="1567543" y="522515"/>
                </a:cubicBezTo>
                <a:cubicBezTo>
                  <a:pt x="1571502" y="506681"/>
                  <a:pt x="1574935" y="490706"/>
                  <a:pt x="1579419" y="475013"/>
                </a:cubicBezTo>
                <a:cubicBezTo>
                  <a:pt x="1582858" y="462977"/>
                  <a:pt x="1589640" y="451795"/>
                  <a:pt x="1591294" y="439387"/>
                </a:cubicBezTo>
                <a:cubicBezTo>
                  <a:pt x="1597594" y="392139"/>
                  <a:pt x="1599211" y="344385"/>
                  <a:pt x="1603169" y="296884"/>
                </a:cubicBezTo>
                <a:cubicBezTo>
                  <a:pt x="1599211" y="265216"/>
                  <a:pt x="1604500" y="230935"/>
                  <a:pt x="1591294" y="201881"/>
                </a:cubicBezTo>
                <a:cubicBezTo>
                  <a:pt x="1583104" y="183863"/>
                  <a:pt x="1559898" y="177759"/>
                  <a:pt x="1543793" y="166255"/>
                </a:cubicBezTo>
                <a:cubicBezTo>
                  <a:pt x="1503506" y="137479"/>
                  <a:pt x="1516660" y="145335"/>
                  <a:pt x="1472541" y="130629"/>
                </a:cubicBezTo>
                <a:cubicBezTo>
                  <a:pt x="1416083" y="92990"/>
                  <a:pt x="1450457" y="111393"/>
                  <a:pt x="1365663" y="83128"/>
                </a:cubicBezTo>
                <a:cubicBezTo>
                  <a:pt x="1341233" y="74985"/>
                  <a:pt x="1307395" y="62691"/>
                  <a:pt x="1282536" y="59377"/>
                </a:cubicBezTo>
                <a:cubicBezTo>
                  <a:pt x="1239197" y="53599"/>
                  <a:pt x="1195330" y="52611"/>
                  <a:pt x="1151907" y="47502"/>
                </a:cubicBezTo>
                <a:cubicBezTo>
                  <a:pt x="1001177" y="29769"/>
                  <a:pt x="1170334" y="35626"/>
                  <a:pt x="973777" y="3562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spTree>
    <p:extLst>
      <p:ext uri="{BB962C8B-B14F-4D97-AF65-F5344CB8AC3E}">
        <p14:creationId xmlns:p14="http://schemas.microsoft.com/office/powerpoint/2010/main" val="91109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92" y="3230598"/>
            <a:ext cx="5660307" cy="1629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787030" y="402172"/>
            <a:ext cx="8366237" cy="166316"/>
          </a:xfrm>
        </p:spPr>
        <p:txBody>
          <a:bodyPr/>
          <a:lstStyle/>
          <a:p>
            <a:r>
              <a:rPr lang="nl-NL" sz="3200" b="1" dirty="0">
                <a:solidFill>
                  <a:srgbClr val="A14115"/>
                </a:solidFill>
                <a:latin typeface="Arial" panose="020B0604020202020204" pitchFamily="34" charset="0"/>
                <a:cs typeface="Arial" panose="020B0604020202020204" pitchFamily="34" charset="0"/>
              </a:rPr>
              <a:t>Fytosanitair registratienummer</a:t>
            </a:r>
            <a:endParaRPr lang="nl-NL" sz="3200" dirty="0"/>
          </a:p>
        </p:txBody>
      </p:sp>
      <p:sp>
        <p:nvSpPr>
          <p:cNvPr id="5" name="Tijdelijke aanduiding voor dianummer 4"/>
          <p:cNvSpPr>
            <a:spLocks noGrp="1"/>
          </p:cNvSpPr>
          <p:nvPr>
            <p:ph type="sldNum" sz="quarter" idx="15"/>
          </p:nvPr>
        </p:nvSpPr>
        <p:spPr/>
        <p:txBody>
          <a:bodyPr/>
          <a:lstStyle/>
          <a:p>
            <a:fld id="{6C0F490B-92F3-4348-BD6E-56FF7A99D28B}" type="slidenum">
              <a:rPr lang="nl-NL" altLang="nl-NL" smtClean="0"/>
              <a:pPr/>
              <a:t>11</a:t>
            </a:fld>
            <a:endParaRPr lang="nl-NL" altLang="nl-NL"/>
          </a:p>
        </p:txBody>
      </p:sp>
      <p:sp>
        <p:nvSpPr>
          <p:cNvPr id="7" name="Tijdelijke aanduiding voor tekst 3"/>
          <p:cNvSpPr>
            <a:spLocks noGrp="1"/>
          </p:cNvSpPr>
          <p:nvPr>
            <p:ph type="body" sz="half" idx="4294967295"/>
          </p:nvPr>
        </p:nvSpPr>
        <p:spPr>
          <a:xfrm>
            <a:off x="1480381" y="947652"/>
            <a:ext cx="7005251" cy="2606040"/>
          </a:xfrm>
        </p:spPr>
        <p:txBody>
          <a:bodyPr/>
          <a:lstStyle/>
          <a:p>
            <a:pPr marL="0" indent="0">
              <a:buNone/>
            </a:pPr>
            <a:r>
              <a:rPr lang="nl-NL" altLang="nl-NL" sz="1600" b="1" dirty="0">
                <a:latin typeface="Arial" panose="020B0604020202020204" pitchFamily="34" charset="0"/>
                <a:cs typeface="Arial" panose="020B0604020202020204" pitchFamily="34" charset="0"/>
              </a:rPr>
              <a:t>Reeds bij Naktuinbouw geregistreerde bedrijven:</a:t>
            </a:r>
          </a:p>
          <a:p>
            <a:pPr marL="0" indent="0">
              <a:buNone/>
            </a:pPr>
            <a:r>
              <a:rPr lang="nl-NL" altLang="nl-NL" sz="1600" dirty="0">
                <a:latin typeface="Arial" panose="020B0604020202020204" pitchFamily="34" charset="0"/>
                <a:cs typeface="Arial" panose="020B0604020202020204" pitchFamily="34" charset="0"/>
              </a:rPr>
              <a:t>Krijgen voor eind 2018 het fytosanitair registratienummer toegestuurd; aanpassingen via contact met bekende keurmeester</a:t>
            </a:r>
          </a:p>
          <a:p>
            <a:pPr marL="0" indent="0">
              <a:buNone/>
            </a:pPr>
            <a:r>
              <a:rPr lang="nl-NL" altLang="nl-NL" sz="1600" b="1" dirty="0">
                <a:latin typeface="Arial" panose="020B0604020202020204" pitchFamily="34" charset="0"/>
                <a:cs typeface="Arial" panose="020B0604020202020204" pitchFamily="34" charset="0"/>
              </a:rPr>
              <a:t>Nieuwe teeltbedrijven: </a:t>
            </a:r>
          </a:p>
          <a:p>
            <a:pPr marL="0" indent="0">
              <a:buNone/>
            </a:pPr>
            <a:r>
              <a:rPr lang="nl-NL" altLang="nl-NL" sz="1600" dirty="0">
                <a:latin typeface="Arial" panose="020B0604020202020204" pitchFamily="34" charset="0"/>
                <a:cs typeface="Arial" panose="020B0604020202020204" pitchFamily="34" charset="0"/>
              </a:rPr>
              <a:t>Dienen zich te registreren bij Naktuinbouw : </a:t>
            </a:r>
            <a:r>
              <a:rPr lang="nl-NL" altLang="nl-NL" sz="1600" dirty="0">
                <a:latin typeface="Arial" panose="020B0604020202020204" pitchFamily="34" charset="0"/>
                <a:cs typeface="Arial" panose="020B0604020202020204" pitchFamily="34" charset="0"/>
                <a:hlinkClick r:id="rId4"/>
              </a:rPr>
              <a:t>www.naktuinbouw.nl/registratie</a:t>
            </a:r>
            <a:endParaRPr lang="nl-NL" altLang="nl-NL" sz="1600" dirty="0">
              <a:latin typeface="Arial" panose="020B0604020202020204" pitchFamily="34" charset="0"/>
              <a:cs typeface="Arial" panose="020B0604020202020204" pitchFamily="34" charset="0"/>
            </a:endParaRPr>
          </a:p>
          <a:p>
            <a:pPr marL="0" indent="0">
              <a:buNone/>
            </a:pPr>
            <a:r>
              <a:rPr lang="nl-NL" altLang="nl-NL" sz="1600" dirty="0">
                <a:latin typeface="Arial" panose="020B0604020202020204" pitchFamily="34" charset="0"/>
                <a:cs typeface="Arial" panose="020B0604020202020204" pitchFamily="34" charset="0"/>
              </a:rPr>
              <a:t>Dan kennismakingsbezoek, fytos.reg.nr., autorisatie, keuring, gebruik </a:t>
            </a:r>
            <a:r>
              <a:rPr lang="nl-NL" altLang="nl-NL" sz="1600" dirty="0" err="1">
                <a:latin typeface="Arial" panose="020B0604020202020204" pitchFamily="34" charset="0"/>
                <a:cs typeface="Arial" panose="020B0604020202020204" pitchFamily="34" charset="0"/>
              </a:rPr>
              <a:t>ppp</a:t>
            </a:r>
            <a:r>
              <a:rPr lang="nl-NL" altLang="nl-NL" sz="1600" dirty="0">
                <a:latin typeface="Arial" panose="020B0604020202020204" pitchFamily="34" charset="0"/>
                <a:cs typeface="Arial" panose="020B0604020202020204" pitchFamily="34" charset="0"/>
              </a:rPr>
              <a:t>.</a:t>
            </a:r>
          </a:p>
          <a:p>
            <a:pPr marL="0" indent="0">
              <a:buNone/>
            </a:pPr>
            <a:r>
              <a:rPr lang="nl-NL" altLang="nl-NL" sz="1600" b="1" dirty="0">
                <a:latin typeface="Arial" panose="020B0604020202020204" pitchFamily="34" charset="0"/>
                <a:cs typeface="Arial" panose="020B0604020202020204" pitchFamily="34" charset="0"/>
              </a:rPr>
              <a:t>Nieuwe handelsbedrijven: </a:t>
            </a:r>
          </a:p>
          <a:p>
            <a:pPr marL="0" indent="0">
              <a:buNone/>
            </a:pPr>
            <a:r>
              <a:rPr lang="nl-NL" altLang="nl-NL" sz="1600" dirty="0">
                <a:latin typeface="Arial" panose="020B0604020202020204" pitchFamily="34" charset="0"/>
                <a:cs typeface="Arial" panose="020B0604020202020204" pitchFamily="34" charset="0"/>
              </a:rPr>
              <a:t>Dienen zich te registreren bij het KCB</a:t>
            </a:r>
          </a:p>
        </p:txBody>
      </p:sp>
      <p:sp>
        <p:nvSpPr>
          <p:cNvPr id="13" name="Vrije vorm 12"/>
          <p:cNvSpPr/>
          <p:nvPr/>
        </p:nvSpPr>
        <p:spPr>
          <a:xfrm>
            <a:off x="3360717" y="3865418"/>
            <a:ext cx="641267" cy="450706"/>
          </a:xfrm>
          <a:custGeom>
            <a:avLst/>
            <a:gdLst>
              <a:gd name="connsiteX0" fmla="*/ 1056904 w 1603169"/>
              <a:gd name="connsiteY0" fmla="*/ 95003 h 807522"/>
              <a:gd name="connsiteX1" fmla="*/ 463138 w 1603169"/>
              <a:gd name="connsiteY1" fmla="*/ 0 h 807522"/>
              <a:gd name="connsiteX2" fmla="*/ 201881 w 1603169"/>
              <a:gd name="connsiteY2" fmla="*/ 11876 h 807522"/>
              <a:gd name="connsiteX3" fmla="*/ 166255 w 1603169"/>
              <a:gd name="connsiteY3" fmla="*/ 23751 h 807522"/>
              <a:gd name="connsiteX4" fmla="*/ 142504 w 1603169"/>
              <a:gd name="connsiteY4" fmla="*/ 59377 h 807522"/>
              <a:gd name="connsiteX5" fmla="*/ 106878 w 1603169"/>
              <a:gd name="connsiteY5" fmla="*/ 83128 h 807522"/>
              <a:gd name="connsiteX6" fmla="*/ 83128 w 1603169"/>
              <a:gd name="connsiteY6" fmla="*/ 118754 h 807522"/>
              <a:gd name="connsiteX7" fmla="*/ 59377 w 1603169"/>
              <a:gd name="connsiteY7" fmla="*/ 166255 h 807522"/>
              <a:gd name="connsiteX8" fmla="*/ 23751 w 1603169"/>
              <a:gd name="connsiteY8" fmla="*/ 190006 h 807522"/>
              <a:gd name="connsiteX9" fmla="*/ 11876 w 1603169"/>
              <a:gd name="connsiteY9" fmla="*/ 237507 h 807522"/>
              <a:gd name="connsiteX10" fmla="*/ 0 w 1603169"/>
              <a:gd name="connsiteY10" fmla="*/ 273133 h 807522"/>
              <a:gd name="connsiteX11" fmla="*/ 11876 w 1603169"/>
              <a:gd name="connsiteY11" fmla="*/ 415637 h 807522"/>
              <a:gd name="connsiteX12" fmla="*/ 35626 w 1603169"/>
              <a:gd name="connsiteY12" fmla="*/ 522515 h 807522"/>
              <a:gd name="connsiteX13" fmla="*/ 59377 w 1603169"/>
              <a:gd name="connsiteY13" fmla="*/ 593767 h 807522"/>
              <a:gd name="connsiteX14" fmla="*/ 130629 w 1603169"/>
              <a:gd name="connsiteY14" fmla="*/ 641268 h 807522"/>
              <a:gd name="connsiteX15" fmla="*/ 166255 w 1603169"/>
              <a:gd name="connsiteY15" fmla="*/ 676894 h 807522"/>
              <a:gd name="connsiteX16" fmla="*/ 237507 w 1603169"/>
              <a:gd name="connsiteY16" fmla="*/ 700645 h 807522"/>
              <a:gd name="connsiteX17" fmla="*/ 285008 w 1603169"/>
              <a:gd name="connsiteY17" fmla="*/ 724395 h 807522"/>
              <a:gd name="connsiteX18" fmla="*/ 320634 w 1603169"/>
              <a:gd name="connsiteY18" fmla="*/ 736271 h 807522"/>
              <a:gd name="connsiteX19" fmla="*/ 356260 w 1603169"/>
              <a:gd name="connsiteY19" fmla="*/ 760021 h 807522"/>
              <a:gd name="connsiteX20" fmla="*/ 463138 w 1603169"/>
              <a:gd name="connsiteY20" fmla="*/ 783772 h 807522"/>
              <a:gd name="connsiteX21" fmla="*/ 498764 w 1603169"/>
              <a:gd name="connsiteY21" fmla="*/ 795647 h 807522"/>
              <a:gd name="connsiteX22" fmla="*/ 950026 w 1603169"/>
              <a:gd name="connsiteY22" fmla="*/ 807522 h 807522"/>
              <a:gd name="connsiteX23" fmla="*/ 1246910 w 1603169"/>
              <a:gd name="connsiteY23" fmla="*/ 795647 h 807522"/>
              <a:gd name="connsiteX24" fmla="*/ 1294411 w 1603169"/>
              <a:gd name="connsiteY24" fmla="*/ 783772 h 807522"/>
              <a:gd name="connsiteX25" fmla="*/ 1365663 w 1603169"/>
              <a:gd name="connsiteY25" fmla="*/ 736271 h 807522"/>
              <a:gd name="connsiteX26" fmla="*/ 1389413 w 1603169"/>
              <a:gd name="connsiteY26" fmla="*/ 688769 h 807522"/>
              <a:gd name="connsiteX27" fmla="*/ 1425039 w 1603169"/>
              <a:gd name="connsiteY27" fmla="*/ 653143 h 807522"/>
              <a:gd name="connsiteX28" fmla="*/ 1448790 w 1603169"/>
              <a:gd name="connsiteY28" fmla="*/ 617517 h 807522"/>
              <a:gd name="connsiteX29" fmla="*/ 1460665 w 1603169"/>
              <a:gd name="connsiteY29" fmla="*/ 546265 h 807522"/>
              <a:gd name="connsiteX30" fmla="*/ 1496291 w 1603169"/>
              <a:gd name="connsiteY30" fmla="*/ 498764 h 807522"/>
              <a:gd name="connsiteX31" fmla="*/ 1520042 w 1603169"/>
              <a:gd name="connsiteY31" fmla="*/ 463138 h 807522"/>
              <a:gd name="connsiteX32" fmla="*/ 1531917 w 1603169"/>
              <a:gd name="connsiteY32" fmla="*/ 403761 h 807522"/>
              <a:gd name="connsiteX33" fmla="*/ 1543793 w 1603169"/>
              <a:gd name="connsiteY33" fmla="*/ 368135 h 807522"/>
              <a:gd name="connsiteX34" fmla="*/ 1531917 w 1603169"/>
              <a:gd name="connsiteY34" fmla="*/ 190006 h 807522"/>
              <a:gd name="connsiteX35" fmla="*/ 1484416 w 1603169"/>
              <a:gd name="connsiteY35" fmla="*/ 166255 h 807522"/>
              <a:gd name="connsiteX36" fmla="*/ 1413164 w 1603169"/>
              <a:gd name="connsiteY36" fmla="*/ 118754 h 807522"/>
              <a:gd name="connsiteX37" fmla="*/ 1318161 w 1603169"/>
              <a:gd name="connsiteY37" fmla="*/ 59377 h 807522"/>
              <a:gd name="connsiteX38" fmla="*/ 1211284 w 1603169"/>
              <a:gd name="connsiteY38" fmla="*/ 35626 h 807522"/>
              <a:gd name="connsiteX39" fmla="*/ 1175658 w 1603169"/>
              <a:gd name="connsiteY39" fmla="*/ 23751 h 807522"/>
              <a:gd name="connsiteX40" fmla="*/ 1092530 w 1603169"/>
              <a:gd name="connsiteY40" fmla="*/ 11876 h 807522"/>
              <a:gd name="connsiteX41" fmla="*/ 1021278 w 1603169"/>
              <a:gd name="connsiteY41" fmla="*/ 0 h 807522"/>
              <a:gd name="connsiteX42" fmla="*/ 463138 w 1603169"/>
              <a:gd name="connsiteY42" fmla="*/ 11876 h 807522"/>
              <a:gd name="connsiteX43" fmla="*/ 415637 w 1603169"/>
              <a:gd name="connsiteY43" fmla="*/ 23751 h 807522"/>
              <a:gd name="connsiteX44" fmla="*/ 296884 w 1603169"/>
              <a:gd name="connsiteY44" fmla="*/ 47502 h 807522"/>
              <a:gd name="connsiteX45" fmla="*/ 261258 w 1603169"/>
              <a:gd name="connsiteY45" fmla="*/ 71252 h 807522"/>
              <a:gd name="connsiteX46" fmla="*/ 178130 w 1603169"/>
              <a:gd name="connsiteY46" fmla="*/ 130629 h 807522"/>
              <a:gd name="connsiteX47" fmla="*/ 166255 w 1603169"/>
              <a:gd name="connsiteY47" fmla="*/ 166255 h 807522"/>
              <a:gd name="connsiteX48" fmla="*/ 130629 w 1603169"/>
              <a:gd name="connsiteY48" fmla="*/ 201881 h 807522"/>
              <a:gd name="connsiteX49" fmla="*/ 106878 w 1603169"/>
              <a:gd name="connsiteY49" fmla="*/ 237507 h 807522"/>
              <a:gd name="connsiteX50" fmla="*/ 95003 w 1603169"/>
              <a:gd name="connsiteY50" fmla="*/ 285008 h 807522"/>
              <a:gd name="connsiteX51" fmla="*/ 83128 w 1603169"/>
              <a:gd name="connsiteY51" fmla="*/ 320634 h 807522"/>
              <a:gd name="connsiteX52" fmla="*/ 142504 w 1603169"/>
              <a:gd name="connsiteY52" fmla="*/ 498764 h 807522"/>
              <a:gd name="connsiteX53" fmla="*/ 178130 w 1603169"/>
              <a:gd name="connsiteY53" fmla="*/ 522515 h 807522"/>
              <a:gd name="connsiteX54" fmla="*/ 225632 w 1603169"/>
              <a:gd name="connsiteY54" fmla="*/ 593767 h 807522"/>
              <a:gd name="connsiteX55" fmla="*/ 296884 w 1603169"/>
              <a:gd name="connsiteY55" fmla="*/ 641268 h 807522"/>
              <a:gd name="connsiteX56" fmla="*/ 391886 w 1603169"/>
              <a:gd name="connsiteY56" fmla="*/ 665019 h 807522"/>
              <a:gd name="connsiteX57" fmla="*/ 427512 w 1603169"/>
              <a:gd name="connsiteY57" fmla="*/ 676894 h 807522"/>
              <a:gd name="connsiteX58" fmla="*/ 486889 w 1603169"/>
              <a:gd name="connsiteY58" fmla="*/ 688769 h 807522"/>
              <a:gd name="connsiteX59" fmla="*/ 558141 w 1603169"/>
              <a:gd name="connsiteY59" fmla="*/ 712520 h 807522"/>
              <a:gd name="connsiteX60" fmla="*/ 617517 w 1603169"/>
              <a:gd name="connsiteY60" fmla="*/ 724395 h 807522"/>
              <a:gd name="connsiteX61" fmla="*/ 712520 w 1603169"/>
              <a:gd name="connsiteY61" fmla="*/ 736271 h 807522"/>
              <a:gd name="connsiteX62" fmla="*/ 831273 w 1603169"/>
              <a:gd name="connsiteY62" fmla="*/ 760021 h 807522"/>
              <a:gd name="connsiteX63" fmla="*/ 938151 w 1603169"/>
              <a:gd name="connsiteY63" fmla="*/ 783772 h 807522"/>
              <a:gd name="connsiteX64" fmla="*/ 1330037 w 1603169"/>
              <a:gd name="connsiteY64" fmla="*/ 760021 h 807522"/>
              <a:gd name="connsiteX65" fmla="*/ 1413164 w 1603169"/>
              <a:gd name="connsiteY65" fmla="*/ 736271 h 807522"/>
              <a:gd name="connsiteX66" fmla="*/ 1436915 w 1603169"/>
              <a:gd name="connsiteY66" fmla="*/ 700645 h 807522"/>
              <a:gd name="connsiteX67" fmla="*/ 1472541 w 1603169"/>
              <a:gd name="connsiteY67" fmla="*/ 676894 h 807522"/>
              <a:gd name="connsiteX68" fmla="*/ 1508167 w 1603169"/>
              <a:gd name="connsiteY68" fmla="*/ 641268 h 807522"/>
              <a:gd name="connsiteX69" fmla="*/ 1520042 w 1603169"/>
              <a:gd name="connsiteY69" fmla="*/ 593767 h 807522"/>
              <a:gd name="connsiteX70" fmla="*/ 1567543 w 1603169"/>
              <a:gd name="connsiteY70" fmla="*/ 522515 h 807522"/>
              <a:gd name="connsiteX71" fmla="*/ 1579419 w 1603169"/>
              <a:gd name="connsiteY71" fmla="*/ 475013 h 807522"/>
              <a:gd name="connsiteX72" fmla="*/ 1591294 w 1603169"/>
              <a:gd name="connsiteY72" fmla="*/ 439387 h 807522"/>
              <a:gd name="connsiteX73" fmla="*/ 1603169 w 1603169"/>
              <a:gd name="connsiteY73" fmla="*/ 296884 h 807522"/>
              <a:gd name="connsiteX74" fmla="*/ 1591294 w 1603169"/>
              <a:gd name="connsiteY74" fmla="*/ 201881 h 807522"/>
              <a:gd name="connsiteX75" fmla="*/ 1543793 w 1603169"/>
              <a:gd name="connsiteY75" fmla="*/ 166255 h 807522"/>
              <a:gd name="connsiteX76" fmla="*/ 1472541 w 1603169"/>
              <a:gd name="connsiteY76" fmla="*/ 130629 h 807522"/>
              <a:gd name="connsiteX77" fmla="*/ 1365663 w 1603169"/>
              <a:gd name="connsiteY77" fmla="*/ 83128 h 807522"/>
              <a:gd name="connsiteX78" fmla="*/ 1282536 w 1603169"/>
              <a:gd name="connsiteY78" fmla="*/ 59377 h 807522"/>
              <a:gd name="connsiteX79" fmla="*/ 1151907 w 1603169"/>
              <a:gd name="connsiteY79" fmla="*/ 47502 h 807522"/>
              <a:gd name="connsiteX80" fmla="*/ 973777 w 1603169"/>
              <a:gd name="connsiteY80" fmla="*/ 35626 h 80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603169" h="807522">
                <a:moveTo>
                  <a:pt x="1056904" y="95003"/>
                </a:moveTo>
                <a:cubicBezTo>
                  <a:pt x="599076" y="-2112"/>
                  <a:pt x="798323" y="19718"/>
                  <a:pt x="463138" y="0"/>
                </a:cubicBezTo>
                <a:cubicBezTo>
                  <a:pt x="376052" y="3959"/>
                  <a:pt x="288779" y="4924"/>
                  <a:pt x="201881" y="11876"/>
                </a:cubicBezTo>
                <a:cubicBezTo>
                  <a:pt x="189403" y="12874"/>
                  <a:pt x="176030" y="15931"/>
                  <a:pt x="166255" y="23751"/>
                </a:cubicBezTo>
                <a:cubicBezTo>
                  <a:pt x="155110" y="32667"/>
                  <a:pt x="152596" y="49285"/>
                  <a:pt x="142504" y="59377"/>
                </a:cubicBezTo>
                <a:cubicBezTo>
                  <a:pt x="132412" y="69469"/>
                  <a:pt x="118753" y="75211"/>
                  <a:pt x="106878" y="83128"/>
                </a:cubicBezTo>
                <a:cubicBezTo>
                  <a:pt x="98961" y="95003"/>
                  <a:pt x="90209" y="106362"/>
                  <a:pt x="83128" y="118754"/>
                </a:cubicBezTo>
                <a:cubicBezTo>
                  <a:pt x="74345" y="134124"/>
                  <a:pt x="70710" y="152655"/>
                  <a:pt x="59377" y="166255"/>
                </a:cubicBezTo>
                <a:cubicBezTo>
                  <a:pt x="50240" y="177219"/>
                  <a:pt x="35626" y="182089"/>
                  <a:pt x="23751" y="190006"/>
                </a:cubicBezTo>
                <a:cubicBezTo>
                  <a:pt x="19793" y="205840"/>
                  <a:pt x="16360" y="221814"/>
                  <a:pt x="11876" y="237507"/>
                </a:cubicBezTo>
                <a:cubicBezTo>
                  <a:pt x="8437" y="249543"/>
                  <a:pt x="0" y="260615"/>
                  <a:pt x="0" y="273133"/>
                </a:cubicBezTo>
                <a:cubicBezTo>
                  <a:pt x="0" y="320799"/>
                  <a:pt x="6307" y="368297"/>
                  <a:pt x="11876" y="415637"/>
                </a:cubicBezTo>
                <a:cubicBezTo>
                  <a:pt x="14063" y="434225"/>
                  <a:pt x="29278" y="501356"/>
                  <a:pt x="35626" y="522515"/>
                </a:cubicBezTo>
                <a:cubicBezTo>
                  <a:pt x="42820" y="546495"/>
                  <a:pt x="38546" y="579880"/>
                  <a:pt x="59377" y="593767"/>
                </a:cubicBezTo>
                <a:cubicBezTo>
                  <a:pt x="83128" y="609601"/>
                  <a:pt x="110445" y="621084"/>
                  <a:pt x="130629" y="641268"/>
                </a:cubicBezTo>
                <a:cubicBezTo>
                  <a:pt x="142504" y="653143"/>
                  <a:pt x="151574" y="668738"/>
                  <a:pt x="166255" y="676894"/>
                </a:cubicBezTo>
                <a:cubicBezTo>
                  <a:pt x="188140" y="689052"/>
                  <a:pt x="215115" y="689449"/>
                  <a:pt x="237507" y="700645"/>
                </a:cubicBezTo>
                <a:cubicBezTo>
                  <a:pt x="253341" y="708562"/>
                  <a:pt x="268737" y="717422"/>
                  <a:pt x="285008" y="724395"/>
                </a:cubicBezTo>
                <a:cubicBezTo>
                  <a:pt x="296514" y="729326"/>
                  <a:pt x="309438" y="730673"/>
                  <a:pt x="320634" y="736271"/>
                </a:cubicBezTo>
                <a:cubicBezTo>
                  <a:pt x="333399" y="742654"/>
                  <a:pt x="343142" y="754399"/>
                  <a:pt x="356260" y="760021"/>
                </a:cubicBezTo>
                <a:cubicBezTo>
                  <a:pt x="373322" y="767333"/>
                  <a:pt x="449618" y="780392"/>
                  <a:pt x="463138" y="783772"/>
                </a:cubicBezTo>
                <a:cubicBezTo>
                  <a:pt x="475282" y="786808"/>
                  <a:pt x="486261" y="795037"/>
                  <a:pt x="498764" y="795647"/>
                </a:cubicBezTo>
                <a:cubicBezTo>
                  <a:pt x="649058" y="802978"/>
                  <a:pt x="799605" y="803564"/>
                  <a:pt x="950026" y="807522"/>
                </a:cubicBezTo>
                <a:cubicBezTo>
                  <a:pt x="1048987" y="803564"/>
                  <a:pt x="1148104" y="802461"/>
                  <a:pt x="1246910" y="795647"/>
                </a:cubicBezTo>
                <a:cubicBezTo>
                  <a:pt x="1263192" y="794524"/>
                  <a:pt x="1279813" y="791071"/>
                  <a:pt x="1294411" y="783772"/>
                </a:cubicBezTo>
                <a:cubicBezTo>
                  <a:pt x="1319942" y="771007"/>
                  <a:pt x="1365663" y="736271"/>
                  <a:pt x="1365663" y="736271"/>
                </a:cubicBezTo>
                <a:cubicBezTo>
                  <a:pt x="1373580" y="720437"/>
                  <a:pt x="1379124" y="703174"/>
                  <a:pt x="1389413" y="688769"/>
                </a:cubicBezTo>
                <a:cubicBezTo>
                  <a:pt x="1399174" y="675103"/>
                  <a:pt x="1414288" y="666045"/>
                  <a:pt x="1425039" y="653143"/>
                </a:cubicBezTo>
                <a:cubicBezTo>
                  <a:pt x="1434176" y="642179"/>
                  <a:pt x="1440873" y="629392"/>
                  <a:pt x="1448790" y="617517"/>
                </a:cubicBezTo>
                <a:cubicBezTo>
                  <a:pt x="1452748" y="593766"/>
                  <a:pt x="1451723" y="568621"/>
                  <a:pt x="1460665" y="546265"/>
                </a:cubicBezTo>
                <a:cubicBezTo>
                  <a:pt x="1468016" y="527888"/>
                  <a:pt x="1484787" y="514869"/>
                  <a:pt x="1496291" y="498764"/>
                </a:cubicBezTo>
                <a:cubicBezTo>
                  <a:pt x="1504587" y="487150"/>
                  <a:pt x="1512125" y="475013"/>
                  <a:pt x="1520042" y="463138"/>
                </a:cubicBezTo>
                <a:cubicBezTo>
                  <a:pt x="1524000" y="443346"/>
                  <a:pt x="1527022" y="423343"/>
                  <a:pt x="1531917" y="403761"/>
                </a:cubicBezTo>
                <a:cubicBezTo>
                  <a:pt x="1534953" y="391617"/>
                  <a:pt x="1543793" y="380653"/>
                  <a:pt x="1543793" y="368135"/>
                </a:cubicBezTo>
                <a:cubicBezTo>
                  <a:pt x="1543793" y="308627"/>
                  <a:pt x="1548708" y="247096"/>
                  <a:pt x="1531917" y="190006"/>
                </a:cubicBezTo>
                <a:cubicBezTo>
                  <a:pt x="1526922" y="173023"/>
                  <a:pt x="1498821" y="176545"/>
                  <a:pt x="1484416" y="166255"/>
                </a:cubicBezTo>
                <a:cubicBezTo>
                  <a:pt x="1406583" y="110659"/>
                  <a:pt x="1489584" y="144227"/>
                  <a:pt x="1413164" y="118754"/>
                </a:cubicBezTo>
                <a:cubicBezTo>
                  <a:pt x="1375800" y="90731"/>
                  <a:pt x="1361631" y="75678"/>
                  <a:pt x="1318161" y="59377"/>
                </a:cubicBezTo>
                <a:cubicBezTo>
                  <a:pt x="1293788" y="50237"/>
                  <a:pt x="1233845" y="41266"/>
                  <a:pt x="1211284" y="35626"/>
                </a:cubicBezTo>
                <a:cubicBezTo>
                  <a:pt x="1199140" y="32590"/>
                  <a:pt x="1187933" y="26206"/>
                  <a:pt x="1175658" y="23751"/>
                </a:cubicBezTo>
                <a:cubicBezTo>
                  <a:pt x="1148211" y="18262"/>
                  <a:pt x="1120195" y="16132"/>
                  <a:pt x="1092530" y="11876"/>
                </a:cubicBezTo>
                <a:cubicBezTo>
                  <a:pt x="1068732" y="8215"/>
                  <a:pt x="1045029" y="3959"/>
                  <a:pt x="1021278" y="0"/>
                </a:cubicBezTo>
                <a:lnTo>
                  <a:pt x="463138" y="11876"/>
                </a:lnTo>
                <a:cubicBezTo>
                  <a:pt x="446830" y="12516"/>
                  <a:pt x="431596" y="20331"/>
                  <a:pt x="415637" y="23751"/>
                </a:cubicBezTo>
                <a:cubicBezTo>
                  <a:pt x="376165" y="32209"/>
                  <a:pt x="296884" y="47502"/>
                  <a:pt x="296884" y="47502"/>
                </a:cubicBezTo>
                <a:cubicBezTo>
                  <a:pt x="285009" y="55419"/>
                  <a:pt x="272872" y="62957"/>
                  <a:pt x="261258" y="71252"/>
                </a:cubicBezTo>
                <a:cubicBezTo>
                  <a:pt x="158123" y="144919"/>
                  <a:pt x="262108" y="74643"/>
                  <a:pt x="178130" y="130629"/>
                </a:cubicBezTo>
                <a:cubicBezTo>
                  <a:pt x="174172" y="142504"/>
                  <a:pt x="173199" y="155840"/>
                  <a:pt x="166255" y="166255"/>
                </a:cubicBezTo>
                <a:cubicBezTo>
                  <a:pt x="156939" y="180229"/>
                  <a:pt x="141380" y="188979"/>
                  <a:pt x="130629" y="201881"/>
                </a:cubicBezTo>
                <a:cubicBezTo>
                  <a:pt x="121492" y="212845"/>
                  <a:pt x="114795" y="225632"/>
                  <a:pt x="106878" y="237507"/>
                </a:cubicBezTo>
                <a:cubicBezTo>
                  <a:pt x="102920" y="253341"/>
                  <a:pt x="99487" y="269315"/>
                  <a:pt x="95003" y="285008"/>
                </a:cubicBezTo>
                <a:cubicBezTo>
                  <a:pt x="91564" y="297044"/>
                  <a:pt x="81474" y="308226"/>
                  <a:pt x="83128" y="320634"/>
                </a:cubicBezTo>
                <a:cubicBezTo>
                  <a:pt x="87733" y="355170"/>
                  <a:pt x="101646" y="457905"/>
                  <a:pt x="142504" y="498764"/>
                </a:cubicBezTo>
                <a:cubicBezTo>
                  <a:pt x="152596" y="508856"/>
                  <a:pt x="166255" y="514598"/>
                  <a:pt x="178130" y="522515"/>
                </a:cubicBezTo>
                <a:cubicBezTo>
                  <a:pt x="193964" y="546266"/>
                  <a:pt x="201881" y="577933"/>
                  <a:pt x="225632" y="593767"/>
                </a:cubicBezTo>
                <a:cubicBezTo>
                  <a:pt x="249383" y="609601"/>
                  <a:pt x="269804" y="632242"/>
                  <a:pt x="296884" y="641268"/>
                </a:cubicBezTo>
                <a:cubicBezTo>
                  <a:pt x="378320" y="668413"/>
                  <a:pt x="277245" y="636358"/>
                  <a:pt x="391886" y="665019"/>
                </a:cubicBezTo>
                <a:cubicBezTo>
                  <a:pt x="404030" y="668055"/>
                  <a:pt x="415368" y="673858"/>
                  <a:pt x="427512" y="676894"/>
                </a:cubicBezTo>
                <a:cubicBezTo>
                  <a:pt x="447094" y="681789"/>
                  <a:pt x="467416" y="683458"/>
                  <a:pt x="486889" y="688769"/>
                </a:cubicBezTo>
                <a:cubicBezTo>
                  <a:pt x="511042" y="695356"/>
                  <a:pt x="533592" y="707610"/>
                  <a:pt x="558141" y="712520"/>
                </a:cubicBezTo>
                <a:cubicBezTo>
                  <a:pt x="577933" y="716478"/>
                  <a:pt x="597568" y="721326"/>
                  <a:pt x="617517" y="724395"/>
                </a:cubicBezTo>
                <a:cubicBezTo>
                  <a:pt x="649060" y="729248"/>
                  <a:pt x="681040" y="731024"/>
                  <a:pt x="712520" y="736271"/>
                </a:cubicBezTo>
                <a:cubicBezTo>
                  <a:pt x="752339" y="742907"/>
                  <a:pt x="791689" y="752104"/>
                  <a:pt x="831273" y="760021"/>
                </a:cubicBezTo>
                <a:cubicBezTo>
                  <a:pt x="906656" y="775097"/>
                  <a:pt x="871067" y="767000"/>
                  <a:pt x="938151" y="783772"/>
                </a:cubicBezTo>
                <a:cubicBezTo>
                  <a:pt x="1069610" y="778513"/>
                  <a:pt x="1200339" y="781637"/>
                  <a:pt x="1330037" y="760021"/>
                </a:cubicBezTo>
                <a:cubicBezTo>
                  <a:pt x="1359859" y="755051"/>
                  <a:pt x="1384928" y="745683"/>
                  <a:pt x="1413164" y="736271"/>
                </a:cubicBezTo>
                <a:cubicBezTo>
                  <a:pt x="1421081" y="724396"/>
                  <a:pt x="1426823" y="710737"/>
                  <a:pt x="1436915" y="700645"/>
                </a:cubicBezTo>
                <a:cubicBezTo>
                  <a:pt x="1447007" y="690553"/>
                  <a:pt x="1461577" y="686031"/>
                  <a:pt x="1472541" y="676894"/>
                </a:cubicBezTo>
                <a:cubicBezTo>
                  <a:pt x="1485443" y="666143"/>
                  <a:pt x="1496292" y="653143"/>
                  <a:pt x="1508167" y="641268"/>
                </a:cubicBezTo>
                <a:cubicBezTo>
                  <a:pt x="1512125" y="625434"/>
                  <a:pt x="1512743" y="608365"/>
                  <a:pt x="1520042" y="593767"/>
                </a:cubicBezTo>
                <a:cubicBezTo>
                  <a:pt x="1532807" y="568236"/>
                  <a:pt x="1567543" y="522515"/>
                  <a:pt x="1567543" y="522515"/>
                </a:cubicBezTo>
                <a:cubicBezTo>
                  <a:pt x="1571502" y="506681"/>
                  <a:pt x="1574935" y="490706"/>
                  <a:pt x="1579419" y="475013"/>
                </a:cubicBezTo>
                <a:cubicBezTo>
                  <a:pt x="1582858" y="462977"/>
                  <a:pt x="1589640" y="451795"/>
                  <a:pt x="1591294" y="439387"/>
                </a:cubicBezTo>
                <a:cubicBezTo>
                  <a:pt x="1597594" y="392139"/>
                  <a:pt x="1599211" y="344385"/>
                  <a:pt x="1603169" y="296884"/>
                </a:cubicBezTo>
                <a:cubicBezTo>
                  <a:pt x="1599211" y="265216"/>
                  <a:pt x="1604500" y="230935"/>
                  <a:pt x="1591294" y="201881"/>
                </a:cubicBezTo>
                <a:cubicBezTo>
                  <a:pt x="1583104" y="183863"/>
                  <a:pt x="1559898" y="177759"/>
                  <a:pt x="1543793" y="166255"/>
                </a:cubicBezTo>
                <a:cubicBezTo>
                  <a:pt x="1503506" y="137479"/>
                  <a:pt x="1516660" y="145335"/>
                  <a:pt x="1472541" y="130629"/>
                </a:cubicBezTo>
                <a:cubicBezTo>
                  <a:pt x="1416083" y="92990"/>
                  <a:pt x="1450457" y="111393"/>
                  <a:pt x="1365663" y="83128"/>
                </a:cubicBezTo>
                <a:cubicBezTo>
                  <a:pt x="1341233" y="74985"/>
                  <a:pt x="1307395" y="62691"/>
                  <a:pt x="1282536" y="59377"/>
                </a:cubicBezTo>
                <a:cubicBezTo>
                  <a:pt x="1239197" y="53599"/>
                  <a:pt x="1195330" y="52611"/>
                  <a:pt x="1151907" y="47502"/>
                </a:cubicBezTo>
                <a:cubicBezTo>
                  <a:pt x="1001177" y="29769"/>
                  <a:pt x="1170334" y="35626"/>
                  <a:pt x="973777" y="3562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sp>
        <p:nvSpPr>
          <p:cNvPr id="3" name="Rechthoek 2"/>
          <p:cNvSpPr/>
          <p:nvPr/>
        </p:nvSpPr>
        <p:spPr>
          <a:xfrm>
            <a:off x="2600819" y="2387084"/>
            <a:ext cx="184731" cy="369332"/>
          </a:xfrm>
          <a:prstGeom prst="rect">
            <a:avLst/>
          </a:prstGeom>
        </p:spPr>
        <p:txBody>
          <a:bodyPr wrap="none">
            <a:spAutoFit/>
          </a:bodyPr>
          <a:lstStyle/>
          <a:p>
            <a:endParaRPr lang="nl-NL" dirty="0"/>
          </a:p>
        </p:txBody>
      </p:sp>
    </p:spTree>
    <p:extLst>
      <p:ext uri="{BB962C8B-B14F-4D97-AF65-F5344CB8AC3E}">
        <p14:creationId xmlns:p14="http://schemas.microsoft.com/office/powerpoint/2010/main" val="219882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10800000" flipV="1">
            <a:off x="906086" y="112392"/>
            <a:ext cx="7826864" cy="659109"/>
          </a:xfrm>
        </p:spPr>
        <p:txBody>
          <a:bodyPr/>
          <a:lstStyle/>
          <a:p>
            <a:r>
              <a:rPr lang="nl-NL" altLang="nl-NL" sz="3200" b="1" dirty="0">
                <a:solidFill>
                  <a:srgbClr val="A14115"/>
                </a:solidFill>
                <a:latin typeface="Arial" panose="020B0604020202020204" pitchFamily="34" charset="0"/>
                <a:cs typeface="Arial" panose="020B0604020202020204" pitchFamily="34" charset="0"/>
              </a:rPr>
              <a:t>B. Het nieuwe plantenpaspoort</a:t>
            </a:r>
            <a:endParaRPr lang="nl-NL" sz="3200" dirty="0"/>
          </a:p>
        </p:txBody>
      </p:sp>
      <p:sp>
        <p:nvSpPr>
          <p:cNvPr id="5" name="Tijdelijke aanduiding voor dianummer 4"/>
          <p:cNvSpPr>
            <a:spLocks noGrp="1"/>
          </p:cNvSpPr>
          <p:nvPr>
            <p:ph type="sldNum" sz="quarter" idx="15"/>
          </p:nvPr>
        </p:nvSpPr>
        <p:spPr/>
        <p:txBody>
          <a:bodyPr/>
          <a:lstStyle/>
          <a:p>
            <a:fld id="{6C0F490B-92F3-4348-BD6E-56FF7A99D28B}" type="slidenum">
              <a:rPr lang="nl-NL" altLang="nl-NL" smtClean="0"/>
              <a:pPr/>
              <a:t>12</a:t>
            </a:fld>
            <a:endParaRPr lang="nl-NL" altLang="nl-NL"/>
          </a:p>
        </p:txBody>
      </p:sp>
      <p:sp>
        <p:nvSpPr>
          <p:cNvPr id="7" name="Tijdelijke aanduiding voor tekst 3"/>
          <p:cNvSpPr>
            <a:spLocks noGrp="1"/>
          </p:cNvSpPr>
          <p:nvPr>
            <p:ph type="body" sz="half" idx="4294967295"/>
          </p:nvPr>
        </p:nvSpPr>
        <p:spPr>
          <a:xfrm>
            <a:off x="1480381" y="925118"/>
            <a:ext cx="6395928" cy="2628574"/>
          </a:xfrm>
        </p:spPr>
        <p:txBody>
          <a:bodyPr/>
          <a:lstStyle/>
          <a:p>
            <a:pPr marL="257175" lvl="1" indent="-257175">
              <a:buAutoNum type="arabicPeriod"/>
            </a:pPr>
            <a:r>
              <a:rPr lang="nl-NL" altLang="nl-NL" sz="1600" dirty="0">
                <a:latin typeface="Arial" panose="020B0604020202020204" pitchFamily="34" charset="0"/>
                <a:cs typeface="Arial" panose="020B0604020202020204" pitchFamily="34" charset="0"/>
              </a:rPr>
              <a:t>Vernieuwde regels voor gebruik plantenpaspoort: </a:t>
            </a:r>
          </a:p>
          <a:p>
            <a:pPr marL="0" lvl="1" indent="0">
              <a:buNone/>
            </a:pPr>
            <a:r>
              <a:rPr lang="nl-NL" altLang="nl-NL" sz="1600" dirty="0">
                <a:latin typeface="Arial" panose="020B0604020202020204" pitchFamily="34" charset="0"/>
                <a:cs typeface="Arial" panose="020B0604020202020204" pitchFamily="34" charset="0"/>
              </a:rPr>
              <a:t>   	Plantgezondheidsverordening (EU) </a:t>
            </a:r>
            <a:r>
              <a:rPr lang="en-GB" altLang="fr-FR" sz="1600" dirty="0">
                <a:latin typeface="Arial" panose="020B0604020202020204" pitchFamily="34" charset="0"/>
                <a:cs typeface="Arial" panose="020B0604020202020204" pitchFamily="34" charset="0"/>
              </a:rPr>
              <a:t>2016/2031</a:t>
            </a:r>
          </a:p>
          <a:p>
            <a:pPr marL="257175" lvl="1" indent="-257175">
              <a:buAutoNum type="arabicPeriod"/>
            </a:pPr>
            <a:endParaRPr lang="en-GB" altLang="fr-FR" sz="1600" dirty="0">
              <a:latin typeface="Arial" panose="020B0604020202020204" pitchFamily="34" charset="0"/>
              <a:cs typeface="Arial" panose="020B0604020202020204" pitchFamily="34" charset="0"/>
            </a:endParaRPr>
          </a:p>
          <a:p>
            <a:pPr marL="0" indent="0">
              <a:buNone/>
            </a:pPr>
            <a:r>
              <a:rPr lang="nl-NL" altLang="nl-NL" sz="1600" dirty="0">
                <a:latin typeface="Arial" panose="020B0604020202020204" pitchFamily="34" charset="0"/>
                <a:cs typeface="Arial" panose="020B0604020202020204" pitchFamily="34" charset="0"/>
              </a:rPr>
              <a:t>2. Vernieuwde regels lay-out plantenpaspoort: </a:t>
            </a:r>
          </a:p>
          <a:p>
            <a:pPr marL="0" indent="0">
              <a:buNone/>
            </a:pPr>
            <a:r>
              <a:rPr lang="nl-NL" altLang="nl-NL" sz="1600" dirty="0">
                <a:latin typeface="Arial" panose="020B0604020202020204" pitchFamily="34" charset="0"/>
                <a:cs typeface="Arial" panose="020B0604020202020204" pitchFamily="34" charset="0"/>
              </a:rPr>
              <a:t>	Uitvoeringsverordening (EU) 2017/2313</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316" y="2732084"/>
            <a:ext cx="5656684" cy="307677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01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4408" y="189588"/>
            <a:ext cx="8366237" cy="583496"/>
          </a:xfrm>
        </p:spPr>
        <p:txBody>
          <a:bodyPr/>
          <a:lstStyle/>
          <a:p>
            <a:r>
              <a:rPr lang="nl-NL" sz="3200" b="1" dirty="0">
                <a:solidFill>
                  <a:srgbClr val="782C1A"/>
                </a:solidFill>
                <a:latin typeface="Arial" panose="020B0604020202020204" pitchFamily="34" charset="0"/>
                <a:cs typeface="Arial" panose="020B0604020202020204" pitchFamily="34" charset="0"/>
              </a:rPr>
              <a:t>R</a:t>
            </a:r>
            <a:r>
              <a:rPr lang="nl-NL" altLang="nl-NL" sz="3200" b="1" dirty="0">
                <a:solidFill>
                  <a:srgbClr val="782C1A"/>
                </a:solidFill>
                <a:latin typeface="Arial" panose="020B0604020202020204" pitchFamily="34" charset="0"/>
                <a:cs typeface="Arial" panose="020B0604020202020204" pitchFamily="34" charset="0"/>
              </a:rPr>
              <a:t>egels voor gebruik plantenpaspoort</a:t>
            </a:r>
            <a:endParaRPr lang="nl-NL" sz="3200" b="1" dirty="0">
              <a:solidFill>
                <a:srgbClr val="782C1A"/>
              </a:solidFill>
              <a:latin typeface="Arial" panose="020B0604020202020204" pitchFamily="34" charset="0"/>
              <a:cs typeface="Arial" panose="020B0604020202020204" pitchFamily="34" charset="0"/>
            </a:endParaRPr>
          </a:p>
        </p:txBody>
      </p:sp>
      <p:sp>
        <p:nvSpPr>
          <p:cNvPr id="5" name="Tijdelijke aanduiding voor dianummer 4"/>
          <p:cNvSpPr>
            <a:spLocks noGrp="1"/>
          </p:cNvSpPr>
          <p:nvPr>
            <p:ph type="sldNum" sz="quarter" idx="15"/>
          </p:nvPr>
        </p:nvSpPr>
        <p:spPr/>
        <p:txBody>
          <a:bodyPr/>
          <a:lstStyle/>
          <a:p>
            <a:fld id="{6C0F490B-92F3-4348-BD6E-56FF7A99D28B}" type="slidenum">
              <a:rPr lang="nl-NL" altLang="nl-NL" smtClean="0"/>
              <a:pPr/>
              <a:t>13</a:t>
            </a:fld>
            <a:endParaRPr lang="nl-NL" altLang="nl-NL"/>
          </a:p>
        </p:txBody>
      </p:sp>
      <p:sp>
        <p:nvSpPr>
          <p:cNvPr id="6" name="Tijdelijke aanduiding voor tekst 3"/>
          <p:cNvSpPr>
            <a:spLocks noGrp="1"/>
          </p:cNvSpPr>
          <p:nvPr>
            <p:ph type="body" sz="half" idx="4294967295"/>
          </p:nvPr>
        </p:nvSpPr>
        <p:spPr>
          <a:xfrm>
            <a:off x="1034153" y="923432"/>
            <a:ext cx="7275913" cy="2751786"/>
          </a:xfrm>
        </p:spPr>
        <p:txBody>
          <a:bodyPr/>
          <a:lstStyle/>
          <a:p>
            <a:pPr marL="0" lvl="1" indent="0">
              <a:buNone/>
            </a:pPr>
            <a:r>
              <a:rPr lang="en-GB" altLang="fr-FR" sz="1400" dirty="0" err="1">
                <a:latin typeface="Arial" panose="020B0604020202020204" pitchFamily="34" charset="0"/>
                <a:cs typeface="Arial" panose="020B0604020202020204" pitchFamily="34" charset="0"/>
              </a:rPr>
              <a:t>Volgens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Plantgezondheidsverordening</a:t>
            </a:r>
            <a:r>
              <a:rPr lang="en-GB" altLang="fr-FR" sz="1400" dirty="0">
                <a:latin typeface="Arial" panose="020B0604020202020204" pitchFamily="34" charset="0"/>
                <a:cs typeface="Arial" panose="020B0604020202020204" pitchFamily="34" charset="0"/>
              </a:rPr>
              <a:t> (EU) 2016/2031</a:t>
            </a:r>
          </a:p>
          <a:p>
            <a:pPr marL="0" lvl="1" indent="0">
              <a:buNone/>
            </a:pPr>
            <a:r>
              <a:rPr lang="en-GB" altLang="fr-FR" sz="1400" dirty="0">
                <a:latin typeface="Arial" panose="020B0604020202020204" pitchFamily="34" charset="0"/>
                <a:cs typeface="Arial" panose="020B0604020202020204" pitchFamily="34" charset="0"/>
              </a:rPr>
              <a:t>Plantenpaspoortplichtig </a:t>
            </a:r>
            <a:r>
              <a:rPr lang="en-GB" altLang="fr-FR" sz="1400" dirty="0" err="1">
                <a:latin typeface="Arial" panose="020B0604020202020204" pitchFamily="34" charset="0"/>
                <a:cs typeface="Arial" panose="020B0604020202020204" pitchFamily="34" charset="0"/>
              </a:rPr>
              <a:t>materiaal</a:t>
            </a:r>
            <a:r>
              <a:rPr lang="en-GB" altLang="fr-FR" sz="1400" dirty="0">
                <a:latin typeface="Arial" panose="020B0604020202020204" pitchFamily="34" charset="0"/>
                <a:cs typeface="Arial" panose="020B0604020202020204" pitchFamily="34" charset="0"/>
              </a:rPr>
              <a:t>: ‘</a:t>
            </a:r>
            <a:r>
              <a:rPr lang="en-GB" altLang="fr-FR" sz="1400" u="sng" dirty="0" err="1">
                <a:latin typeface="Arial" panose="020B0604020202020204" pitchFamily="34" charset="0"/>
                <a:cs typeface="Arial" panose="020B0604020202020204" pitchFamily="34" charset="0"/>
              </a:rPr>
              <a:t>alle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voor</a:t>
            </a:r>
            <a:r>
              <a:rPr lang="en-GB" altLang="fr-FR" sz="1400" dirty="0">
                <a:latin typeface="Arial" panose="020B0604020202020204" pitchFamily="34" charset="0"/>
                <a:cs typeface="Arial" panose="020B0604020202020204" pitchFamily="34" charset="0"/>
              </a:rPr>
              <a:t> opplant </a:t>
            </a:r>
            <a:r>
              <a:rPr lang="en-GB" altLang="fr-FR" sz="1400" dirty="0" err="1">
                <a:latin typeface="Arial" panose="020B0604020202020204" pitchFamily="34" charset="0"/>
                <a:cs typeface="Arial" panose="020B0604020202020204" pitchFamily="34" charset="0"/>
              </a:rPr>
              <a:t>bestemde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planten</a:t>
            </a:r>
            <a:r>
              <a:rPr lang="en-GB" altLang="fr-FR" sz="1400" dirty="0">
                <a:latin typeface="Arial" panose="020B0604020202020204" pitchFamily="34" charset="0"/>
                <a:cs typeface="Arial" panose="020B0604020202020204" pitchFamily="34" charset="0"/>
              </a:rPr>
              <a:t>’</a:t>
            </a:r>
          </a:p>
          <a:p>
            <a:pPr marL="0" lvl="1" indent="0">
              <a:buNone/>
            </a:pPr>
            <a:r>
              <a:rPr lang="nl-NL" altLang="nl-NL" sz="1150" dirty="0">
                <a:latin typeface="Arial" panose="020B0604020202020204" pitchFamily="34" charset="0"/>
                <a:cs typeface="Arial" panose="020B0604020202020204" pitchFamily="34" charset="0"/>
              </a:rPr>
              <a:t>Definitie: “Voor opplant bestemde planten”: planten die bedoeld zijn om geplant te blijven, te worden uitgeplant of opnieuw te worden geplant</a:t>
            </a:r>
            <a:endParaRPr lang="en-GB" altLang="fr-FR" sz="1150" dirty="0">
              <a:latin typeface="Arial" panose="020B0604020202020204" pitchFamily="34" charset="0"/>
              <a:cs typeface="Arial" panose="020B0604020202020204" pitchFamily="34" charset="0"/>
            </a:endParaRPr>
          </a:p>
          <a:p>
            <a:pPr marL="214313" lvl="1" indent="-214313">
              <a:buFont typeface="Wingdings" panose="05000000000000000000" pitchFamily="2" charset="2"/>
              <a:buChar char="§"/>
            </a:pPr>
            <a:r>
              <a:rPr lang="en-GB" altLang="fr-FR" sz="1400" dirty="0" err="1">
                <a:latin typeface="Arial" panose="020B0604020202020204" pitchFamily="34" charset="0"/>
                <a:cs typeface="Arial" panose="020B0604020202020204" pitchFamily="34" charset="0"/>
              </a:rPr>
              <a:t>naast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teeltmateriaal</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ook</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eindproducten</a:t>
            </a:r>
            <a:r>
              <a:rPr lang="en-GB" altLang="fr-FR" sz="1400" dirty="0">
                <a:latin typeface="Arial" panose="020B0604020202020204" pitchFamily="34" charset="0"/>
                <a:cs typeface="Arial" panose="020B0604020202020204" pitchFamily="34" charset="0"/>
              </a:rPr>
              <a:t>’</a:t>
            </a:r>
          </a:p>
          <a:p>
            <a:pPr marL="214313" lvl="1" indent="-214313">
              <a:buFont typeface="Wingdings" panose="05000000000000000000" pitchFamily="2" charset="2"/>
              <a:buChar char="§"/>
            </a:pPr>
            <a:r>
              <a:rPr lang="en-GB" altLang="fr-FR" sz="1400" dirty="0" err="1">
                <a:latin typeface="Arial" panose="020B0604020202020204" pitchFamily="34" charset="0"/>
                <a:cs typeface="Arial" panose="020B0604020202020204" pitchFamily="34" charset="0"/>
              </a:rPr>
              <a:t>alle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kamer</a:t>
            </a:r>
            <a:r>
              <a:rPr lang="en-GB" altLang="fr-FR" sz="1400" dirty="0">
                <a:latin typeface="Arial" panose="020B0604020202020204" pitchFamily="34" charset="0"/>
                <a:cs typeface="Arial" panose="020B0604020202020204" pitchFamily="34" charset="0"/>
              </a:rPr>
              <a:t>-, perk- en </a:t>
            </a:r>
            <a:r>
              <a:rPr lang="en-GB" altLang="fr-FR" sz="1400" dirty="0" err="1">
                <a:latin typeface="Arial" panose="020B0604020202020204" pitchFamily="34" charset="0"/>
                <a:cs typeface="Arial" panose="020B0604020202020204" pitchFamily="34" charset="0"/>
              </a:rPr>
              <a:t>kuipplanten</a:t>
            </a:r>
            <a:endParaRPr lang="en-GB" altLang="fr-FR" sz="1400" dirty="0">
              <a:latin typeface="Arial" panose="020B0604020202020204" pitchFamily="34" charset="0"/>
              <a:cs typeface="Arial" panose="020B0604020202020204" pitchFamily="34" charset="0"/>
            </a:endParaRPr>
          </a:p>
          <a:p>
            <a:pPr marL="214313" lvl="1" indent="-214313">
              <a:buFont typeface="Wingdings" panose="05000000000000000000" pitchFamily="2" charset="2"/>
              <a:buChar char="§"/>
            </a:pPr>
            <a:r>
              <a:rPr lang="en-GB" altLang="fr-FR" sz="1400" dirty="0" err="1">
                <a:latin typeface="Arial" panose="020B0604020202020204" pitchFamily="34" charset="0"/>
                <a:cs typeface="Arial" panose="020B0604020202020204" pitchFamily="34" charset="0"/>
              </a:rPr>
              <a:t>uitgezonderd</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aantal</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zaden</a:t>
            </a:r>
            <a:endParaRPr lang="en-GB" altLang="fr-FR" sz="1400" dirty="0">
              <a:latin typeface="Arial" panose="020B0604020202020204" pitchFamily="34" charset="0"/>
              <a:cs typeface="Arial" panose="020B0604020202020204" pitchFamily="34" charset="0"/>
            </a:endParaRPr>
          </a:p>
          <a:p>
            <a:pPr marL="214313" lvl="1" indent="-214313">
              <a:buFont typeface="Wingdings" panose="05000000000000000000" pitchFamily="2" charset="2"/>
              <a:buChar char="§"/>
            </a:pPr>
            <a:r>
              <a:rPr lang="en-GB" altLang="fr-FR" sz="1400" dirty="0" err="1">
                <a:latin typeface="Arial" panose="020B0604020202020204" pitchFamily="34" charset="0"/>
                <a:cs typeface="Arial" panose="020B0604020202020204" pitchFamily="34" charset="0"/>
              </a:rPr>
              <a:t>uitgezonderd</a:t>
            </a:r>
            <a:r>
              <a:rPr lang="en-GB" altLang="fr-FR" sz="1400" dirty="0">
                <a:latin typeface="Arial" panose="020B0604020202020204" pitchFamily="34" charset="0"/>
                <a:cs typeface="Arial" panose="020B0604020202020204" pitchFamily="34" charset="0"/>
              </a:rPr>
              <a:t> is ‘</a:t>
            </a:r>
            <a:r>
              <a:rPr lang="nl-NL" altLang="nl-NL" sz="1400" dirty="0">
                <a:latin typeface="Arial" panose="020B0604020202020204" pitchFamily="34" charset="0"/>
                <a:cs typeface="Arial" panose="020B0604020202020204" pitchFamily="34" charset="0"/>
              </a:rPr>
              <a:t>het moment van verkoop direct aan eindgebruiker’ (art. 81)</a:t>
            </a:r>
          </a:p>
          <a:p>
            <a:pPr marL="404813" lvl="2" indent="-214313">
              <a:buFont typeface="Arial" panose="020B0604020202020204" pitchFamily="34" charset="0"/>
              <a:buChar char="•"/>
            </a:pPr>
            <a:r>
              <a:rPr lang="nl-NL" altLang="nl-NL" sz="1100" dirty="0">
                <a:latin typeface="Arial" panose="020B0604020202020204" pitchFamily="34" charset="0"/>
                <a:cs typeface="Arial" panose="020B0604020202020204" pitchFamily="34" charset="0"/>
              </a:rPr>
              <a:t>eindgebruiker is daarbij bedoeld als ‘niet commercieel’</a:t>
            </a:r>
          </a:p>
          <a:p>
            <a:pPr marL="404813" lvl="2" indent="-214313">
              <a:buFont typeface="Arial" panose="020B0604020202020204" pitchFamily="34" charset="0"/>
              <a:buChar char="•"/>
            </a:pPr>
            <a:r>
              <a:rPr lang="nl-NL" altLang="nl-NL" sz="1100" dirty="0">
                <a:latin typeface="Arial" panose="020B0604020202020204" pitchFamily="34" charset="0"/>
                <a:cs typeface="Arial" panose="020B0604020202020204" pitchFamily="34" charset="0"/>
              </a:rPr>
              <a:t>uitgezonderd daarvan is de internethandel: die is altijd PPP-plichtig</a:t>
            </a:r>
            <a:endParaRPr lang="en-GB" altLang="fr-FR" sz="1100" dirty="0">
              <a:latin typeface="Arial" panose="020B0604020202020204" pitchFamily="34" charset="0"/>
              <a:cs typeface="Arial" panose="020B0604020202020204" pitchFamily="34" charset="0"/>
            </a:endParaRPr>
          </a:p>
          <a:p>
            <a:pPr marL="0" lvl="1" indent="0">
              <a:buNone/>
            </a:pPr>
            <a:r>
              <a:rPr lang="en-GB" altLang="fr-FR" sz="1400" dirty="0" err="1">
                <a:latin typeface="Arial" panose="020B0604020202020204" pitchFamily="34" charset="0"/>
                <a:cs typeface="Arial" panose="020B0604020202020204" pitchFamily="34" charset="0"/>
              </a:rPr>
              <a:t>Plantenpaspoort-afgifte</a:t>
            </a:r>
            <a:r>
              <a:rPr lang="en-GB" altLang="fr-FR" sz="1400" dirty="0">
                <a:latin typeface="Arial" panose="020B0604020202020204" pitchFamily="34" charset="0"/>
                <a:cs typeface="Arial" panose="020B0604020202020204" pitchFamily="34" charset="0"/>
              </a:rPr>
              <a:t> door </a:t>
            </a:r>
            <a:r>
              <a:rPr lang="en-GB" altLang="fr-FR" sz="1400" dirty="0" err="1">
                <a:latin typeface="Arial" panose="020B0604020202020204" pitchFamily="34" charset="0"/>
                <a:cs typeface="Arial" panose="020B0604020202020204" pitchFamily="34" charset="0"/>
              </a:rPr>
              <a:t>marktdeelnemer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zelf</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na</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autorisatie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keuringsdienst</a:t>
            </a:r>
            <a:endParaRPr lang="en-GB" altLang="fr-FR" sz="1400" dirty="0">
              <a:latin typeface="Arial" panose="020B0604020202020204" pitchFamily="34" charset="0"/>
              <a:cs typeface="Arial" panose="020B0604020202020204" pitchFamily="34" charset="0"/>
            </a:endParaRPr>
          </a:p>
          <a:p>
            <a:pPr marL="0" lvl="1" indent="0">
              <a:buNone/>
            </a:pPr>
            <a:r>
              <a:rPr lang="en-GB" altLang="fr-FR" sz="1400" dirty="0" err="1">
                <a:latin typeface="Arial" panose="020B0604020202020204" pitchFamily="34" charset="0"/>
                <a:cs typeface="Arial" panose="020B0604020202020204" pitchFamily="34" charset="0"/>
              </a:rPr>
              <a:t>Plantenpaspoort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wordt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fysiek</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aangebracht</a:t>
            </a:r>
            <a:r>
              <a:rPr lang="en-GB" altLang="fr-FR" sz="1400" dirty="0">
                <a:latin typeface="Arial" panose="020B0604020202020204" pitchFamily="34" charset="0"/>
                <a:cs typeface="Arial" panose="020B0604020202020204" pitchFamily="34" charset="0"/>
              </a:rPr>
              <a:t> per </a:t>
            </a:r>
            <a:r>
              <a:rPr lang="en-GB" altLang="fr-FR" sz="1400" dirty="0" err="1">
                <a:latin typeface="Arial" panose="020B0604020202020204" pitchFamily="34" charset="0"/>
                <a:cs typeface="Arial" panose="020B0604020202020204" pitchFamily="34" charset="0"/>
              </a:rPr>
              <a:t>handelseenheid</a:t>
            </a:r>
            <a:endParaRPr lang="en-GB" altLang="fr-FR" sz="1400" dirty="0">
              <a:latin typeface="Arial" panose="020B0604020202020204" pitchFamily="34" charset="0"/>
              <a:cs typeface="Arial" panose="020B0604020202020204" pitchFamily="34" charset="0"/>
            </a:endParaRPr>
          </a:p>
          <a:p>
            <a:pPr marL="0" lvl="1" indent="0">
              <a:buNone/>
            </a:pPr>
            <a:r>
              <a:rPr lang="en-GB" altLang="fr-FR" sz="1400" dirty="0" err="1">
                <a:latin typeface="Arial" panose="020B0604020202020204" pitchFamily="34" charset="0"/>
                <a:cs typeface="Arial" panose="020B0604020202020204" pitchFamily="34" charset="0"/>
              </a:rPr>
              <a:t>Plantenpaspoortgegevens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inkoop-verkoop</a:t>
            </a:r>
            <a:r>
              <a:rPr lang="en-GB" altLang="fr-FR" sz="1400" dirty="0">
                <a:latin typeface="Arial" panose="020B0604020202020204" pitchFamily="34" charset="0"/>
                <a:cs typeface="Arial" panose="020B0604020202020204" pitchFamily="34" charset="0"/>
              </a:rPr>
              <a:t>) moeten </a:t>
            </a:r>
            <a:r>
              <a:rPr lang="en-GB" altLang="fr-FR" sz="1400" dirty="0" err="1">
                <a:latin typeface="Arial" panose="020B0604020202020204" pitchFamily="34" charset="0"/>
                <a:cs typeface="Arial" panose="020B0604020202020204" pitchFamily="34" charset="0"/>
              </a:rPr>
              <a:t>drie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jaar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bewaard</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worden</a:t>
            </a:r>
            <a:r>
              <a:rPr lang="en-GB" altLang="fr-FR" sz="1400" dirty="0">
                <a:latin typeface="Arial" panose="020B0604020202020204" pitchFamily="34" charset="0"/>
                <a:cs typeface="Arial" panose="020B0604020202020204" pitchFamily="34" charset="0"/>
              </a:rPr>
              <a:t> !! </a:t>
            </a:r>
            <a:endParaRPr lang="en-GB" altLang="fr-FR" sz="1350" dirty="0"/>
          </a:p>
          <a:p>
            <a:pPr marL="0" indent="0">
              <a:buNone/>
            </a:pPr>
            <a:endParaRPr lang="nl-NL" altLang="nl-NL" sz="1350" b="1" dirty="0">
              <a:latin typeface="Verdana" pitchFamily="34" charset="0"/>
            </a:endParaRPr>
          </a:p>
          <a:p>
            <a:pPr marL="0" indent="0">
              <a:buNone/>
            </a:pPr>
            <a:endParaRPr lang="nl-NL" altLang="nl-NL" sz="1350" dirty="0">
              <a:latin typeface="Verdana" pitchFamily="34" charset="0"/>
            </a:endParaRPr>
          </a:p>
          <a:p>
            <a:pPr marL="0" indent="0">
              <a:buNone/>
            </a:pPr>
            <a:endParaRPr lang="nl-NL" altLang="nl-NL" sz="1350" dirty="0">
              <a:latin typeface="Verdana" pitchFamily="34" charset="0"/>
            </a:endParaRPr>
          </a:p>
          <a:p>
            <a:pPr marL="0" indent="0">
              <a:buNone/>
            </a:pPr>
            <a:endParaRPr lang="nl-NL" altLang="nl-NL" sz="1350" dirty="0">
              <a:latin typeface="Verdana" pitchFamily="34" charset="0"/>
            </a:endParaRP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6214" y="4100465"/>
            <a:ext cx="781652" cy="1032897"/>
          </a:xfrm>
          <a:prstGeom prst="rect">
            <a:avLst/>
          </a:prstGeom>
        </p:spPr>
      </p:pic>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5559" y="3665327"/>
            <a:ext cx="761241" cy="1005926"/>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677" y="4302085"/>
            <a:ext cx="739815" cy="739815"/>
          </a:xfrm>
          <a:prstGeom prst="rect">
            <a:avLst/>
          </a:prstGeom>
        </p:spPr>
      </p:pic>
      <p:pic>
        <p:nvPicPr>
          <p:cNvPr id="12" name="Afbeelding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5905" y="1840681"/>
            <a:ext cx="1055632" cy="808218"/>
          </a:xfrm>
          <a:prstGeom prst="rect">
            <a:avLst/>
          </a:prstGeom>
        </p:spPr>
      </p:pic>
      <p:pic>
        <p:nvPicPr>
          <p:cNvPr id="13" name="Afbeelding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2439" y="1622346"/>
            <a:ext cx="1475232" cy="1838294"/>
          </a:xfrm>
          <a:prstGeom prst="rect">
            <a:avLst/>
          </a:prstGeom>
        </p:spPr>
      </p:pic>
    </p:spTree>
    <p:extLst>
      <p:ext uri="{BB962C8B-B14F-4D97-AF65-F5344CB8AC3E}">
        <p14:creationId xmlns:p14="http://schemas.microsoft.com/office/powerpoint/2010/main" val="3687271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6714" y="241070"/>
            <a:ext cx="8366237" cy="590203"/>
          </a:xfrm>
        </p:spPr>
        <p:txBody>
          <a:bodyPr/>
          <a:lstStyle/>
          <a:p>
            <a:r>
              <a:rPr lang="nl-NL" altLang="nl-NL" sz="3200" b="1" dirty="0">
                <a:solidFill>
                  <a:srgbClr val="A14115"/>
                </a:solidFill>
                <a:latin typeface="Arial" panose="020B0604020202020204" pitchFamily="34" charset="0"/>
                <a:cs typeface="Arial" panose="020B0604020202020204" pitchFamily="34" charset="0"/>
              </a:rPr>
              <a:t>Regels lay-out plantenpaspoort (1)</a:t>
            </a:r>
            <a:endParaRPr lang="nl-NL" sz="3200" b="1" dirty="0">
              <a:solidFill>
                <a:srgbClr val="A14115"/>
              </a:solidFill>
              <a:latin typeface="Arial" panose="020B0604020202020204" pitchFamily="34" charset="0"/>
              <a:cs typeface="Arial" panose="020B0604020202020204" pitchFamily="34" charset="0"/>
            </a:endParaRPr>
          </a:p>
        </p:txBody>
      </p:sp>
      <p:sp>
        <p:nvSpPr>
          <p:cNvPr id="5" name="Tijdelijke aanduiding voor dianummer 4"/>
          <p:cNvSpPr>
            <a:spLocks noGrp="1"/>
          </p:cNvSpPr>
          <p:nvPr>
            <p:ph type="sldNum" sz="quarter" idx="15"/>
          </p:nvPr>
        </p:nvSpPr>
        <p:spPr/>
        <p:txBody>
          <a:bodyPr/>
          <a:lstStyle/>
          <a:p>
            <a:fld id="{6C0F490B-92F3-4348-BD6E-56FF7A99D28B}" type="slidenum">
              <a:rPr lang="nl-NL" altLang="nl-NL" smtClean="0"/>
              <a:pPr/>
              <a:t>14</a:t>
            </a:fld>
            <a:endParaRPr lang="nl-NL" altLang="nl-NL"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6632" y="1931212"/>
            <a:ext cx="2174954" cy="215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0103" y="3632250"/>
            <a:ext cx="4705327" cy="135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tekst 3"/>
          <p:cNvSpPr>
            <a:spLocks noGrp="1"/>
          </p:cNvSpPr>
          <p:nvPr>
            <p:ph type="body" sz="half" idx="4294967295"/>
          </p:nvPr>
        </p:nvSpPr>
        <p:spPr>
          <a:xfrm>
            <a:off x="885140" y="968140"/>
            <a:ext cx="7329830" cy="1831127"/>
          </a:xfrm>
        </p:spPr>
        <p:txBody>
          <a:bodyPr/>
          <a:lstStyle/>
          <a:p>
            <a:pPr marL="0" lvl="1" indent="0">
              <a:buNone/>
            </a:pPr>
            <a:r>
              <a:rPr lang="en-GB" altLang="fr-FR" sz="1600" dirty="0" err="1">
                <a:latin typeface="Arial" panose="020B0604020202020204" pitchFamily="34" charset="0"/>
                <a:cs typeface="Arial" panose="020B0604020202020204" pitchFamily="34" charset="0"/>
              </a:rPr>
              <a:t>Volgens</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Uitvoeringsverordening</a:t>
            </a:r>
            <a:r>
              <a:rPr lang="en-GB" altLang="fr-FR" sz="1600" dirty="0">
                <a:latin typeface="Arial" panose="020B0604020202020204" pitchFamily="34" charset="0"/>
                <a:cs typeface="Arial" panose="020B0604020202020204" pitchFamily="34" charset="0"/>
              </a:rPr>
              <a:t> 2017/2313/EU: </a:t>
            </a:r>
            <a:r>
              <a:rPr lang="en-GB" altLang="fr-FR" sz="1600" dirty="0" err="1">
                <a:latin typeface="Arial" panose="020B0604020202020204" pitchFamily="34" charset="0"/>
                <a:cs typeface="Arial" panose="020B0604020202020204" pitchFamily="34" charset="0"/>
              </a:rPr>
              <a:t>bevat</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modellen</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voorbeelden</a:t>
            </a:r>
            <a:endParaRPr lang="en-GB" altLang="fr-FR" sz="1600" dirty="0">
              <a:latin typeface="Arial" panose="020B0604020202020204" pitchFamily="34" charset="0"/>
              <a:cs typeface="Arial" panose="020B0604020202020204" pitchFamily="34" charset="0"/>
            </a:endParaRPr>
          </a:p>
          <a:p>
            <a:pPr marL="0" lvl="1" indent="0">
              <a:buNone/>
            </a:pPr>
            <a:endParaRPr lang="en-GB" altLang="fr-FR" sz="1600" dirty="0">
              <a:latin typeface="Arial" panose="020B0604020202020204" pitchFamily="34" charset="0"/>
              <a:cs typeface="Arial" panose="020B0604020202020204" pitchFamily="34" charset="0"/>
            </a:endParaRPr>
          </a:p>
          <a:p>
            <a:pPr marL="0" lvl="1" indent="0">
              <a:buNone/>
            </a:pPr>
            <a:r>
              <a:rPr lang="en-GB" altLang="fr-FR" sz="1600" dirty="0" err="1">
                <a:latin typeface="Arial" panose="020B0604020202020204" pitchFamily="34" charset="0"/>
                <a:cs typeface="Arial" panose="020B0604020202020204" pitchFamily="34" charset="0"/>
              </a:rPr>
              <a:t>Nieuwe</a:t>
            </a:r>
            <a:r>
              <a:rPr lang="en-GB" altLang="fr-FR" sz="1600" dirty="0">
                <a:latin typeface="Arial" panose="020B0604020202020204" pitchFamily="34" charset="0"/>
                <a:cs typeface="Arial" panose="020B0604020202020204" pitchFamily="34" charset="0"/>
              </a:rPr>
              <a:t> regels lay-out </a:t>
            </a:r>
            <a:r>
              <a:rPr lang="en-GB" altLang="fr-FR" sz="1600" dirty="0" err="1">
                <a:latin typeface="Arial" panose="020B0604020202020204" pitchFamily="34" charset="0"/>
                <a:cs typeface="Arial" panose="020B0604020202020204" pitchFamily="34" charset="0"/>
              </a:rPr>
              <a:t>plantenpaspoort</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gelden</a:t>
            </a:r>
            <a:r>
              <a:rPr lang="en-GB" altLang="fr-FR" sz="1600" dirty="0">
                <a:latin typeface="Arial" panose="020B0604020202020204" pitchFamily="34" charset="0"/>
                <a:cs typeface="Arial" panose="020B0604020202020204" pitchFamily="34" charset="0"/>
              </a:rPr>
              <a:t> per 14 </a:t>
            </a:r>
            <a:r>
              <a:rPr lang="en-GB" altLang="fr-FR" sz="1600" dirty="0" err="1">
                <a:latin typeface="Arial" panose="020B0604020202020204" pitchFamily="34" charset="0"/>
                <a:cs typeface="Arial" panose="020B0604020202020204" pitchFamily="34" charset="0"/>
              </a:rPr>
              <a:t>december</a:t>
            </a:r>
            <a:r>
              <a:rPr lang="en-GB" altLang="fr-FR" sz="1600" dirty="0">
                <a:latin typeface="Arial" panose="020B0604020202020204" pitchFamily="34" charset="0"/>
                <a:cs typeface="Arial" panose="020B0604020202020204" pitchFamily="34" charset="0"/>
              </a:rPr>
              <a:t> 2019</a:t>
            </a:r>
          </a:p>
          <a:p>
            <a:pPr marL="0" lvl="1" indent="0">
              <a:buNone/>
            </a:pPr>
            <a:endParaRPr lang="en-GB" altLang="fr-FR" sz="1600" dirty="0">
              <a:latin typeface="Arial" panose="020B0604020202020204" pitchFamily="34" charset="0"/>
              <a:cs typeface="Arial" panose="020B0604020202020204" pitchFamily="34" charset="0"/>
            </a:endParaRPr>
          </a:p>
          <a:p>
            <a:pPr marL="0" lvl="1" indent="0">
              <a:buNone/>
            </a:pPr>
            <a:r>
              <a:rPr lang="en-GB" altLang="fr-FR" sz="1600" b="1" dirty="0" err="1">
                <a:latin typeface="Arial" panose="020B0604020202020204" pitchFamily="34" charset="0"/>
                <a:cs typeface="Arial" panose="020B0604020202020204" pitchFamily="34" charset="0"/>
              </a:rPr>
              <a:t>Herkenbaar</a:t>
            </a:r>
            <a:r>
              <a:rPr lang="en-GB" altLang="fr-FR" sz="1600" b="1" dirty="0">
                <a:latin typeface="Arial" panose="020B0604020202020204" pitchFamily="34" charset="0"/>
                <a:cs typeface="Arial" panose="020B0604020202020204" pitchFamily="34" charset="0"/>
              </a:rPr>
              <a:t>: </a:t>
            </a:r>
          </a:p>
          <a:p>
            <a:pPr marL="214313" lvl="1" indent="-214313">
              <a:buFont typeface="Arial" panose="020B0604020202020204" pitchFamily="34" charset="0"/>
              <a:buChar char="•"/>
            </a:pPr>
            <a:r>
              <a:rPr lang="en-GB" altLang="fr-FR" sz="1600" dirty="0" err="1">
                <a:latin typeface="Arial" panose="020B0604020202020204" pitchFamily="34" charset="0"/>
                <a:cs typeface="Arial" panose="020B0604020202020204" pitchFamily="34" charset="0"/>
              </a:rPr>
              <a:t>altijd</a:t>
            </a:r>
            <a:r>
              <a:rPr lang="en-GB" altLang="fr-FR" sz="1600" dirty="0">
                <a:latin typeface="Arial" panose="020B0604020202020204" pitchFamily="34" charset="0"/>
                <a:cs typeface="Arial" panose="020B0604020202020204" pitchFamily="34" charset="0"/>
              </a:rPr>
              <a:t> met de </a:t>
            </a:r>
            <a:r>
              <a:rPr lang="en-GB" altLang="fr-FR" sz="1600" dirty="0" err="1">
                <a:latin typeface="Arial" panose="020B0604020202020204" pitchFamily="34" charset="0"/>
                <a:cs typeface="Arial" panose="020B0604020202020204" pitchFamily="34" charset="0"/>
              </a:rPr>
              <a:t>Europese</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vlag</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linksboven</a:t>
            </a:r>
            <a:endParaRPr lang="en-GB" altLang="fr-FR" sz="1600" dirty="0">
              <a:latin typeface="Arial" panose="020B0604020202020204" pitchFamily="34" charset="0"/>
              <a:cs typeface="Arial" panose="020B0604020202020204" pitchFamily="34" charset="0"/>
            </a:endParaRPr>
          </a:p>
          <a:p>
            <a:pPr marL="214313" lvl="1" indent="-214313">
              <a:buFont typeface="Arial" panose="020B0604020202020204" pitchFamily="34" charset="0"/>
              <a:buChar char="•"/>
            </a:pPr>
            <a:r>
              <a:rPr lang="en-GB" altLang="fr-FR" sz="1600" dirty="0" err="1">
                <a:latin typeface="Arial" panose="020B0604020202020204" pitchFamily="34" charset="0"/>
                <a:cs typeface="Arial" panose="020B0604020202020204" pitchFamily="34" charset="0"/>
              </a:rPr>
              <a:t>altijd</a:t>
            </a:r>
            <a:r>
              <a:rPr lang="en-GB" altLang="fr-FR" sz="1600" dirty="0">
                <a:latin typeface="Arial" panose="020B0604020202020204" pitchFamily="34" charset="0"/>
                <a:cs typeface="Arial" panose="020B0604020202020204" pitchFamily="34" charset="0"/>
              </a:rPr>
              <a:t> met de </a:t>
            </a:r>
            <a:r>
              <a:rPr lang="en-GB" altLang="fr-FR" sz="1600" dirty="0" err="1">
                <a:latin typeface="Arial" panose="020B0604020202020204" pitchFamily="34" charset="0"/>
                <a:cs typeface="Arial" panose="020B0604020202020204" pitchFamily="34" charset="0"/>
              </a:rPr>
              <a:t>tekst</a:t>
            </a:r>
            <a:r>
              <a:rPr lang="en-GB" altLang="fr-FR" sz="1600" dirty="0">
                <a:latin typeface="Arial" panose="020B0604020202020204" pitchFamily="34" charset="0"/>
                <a:cs typeface="Arial" panose="020B0604020202020204" pitchFamily="34" charset="0"/>
              </a:rPr>
              <a:t> ‘Plant Passport’ </a:t>
            </a:r>
            <a:r>
              <a:rPr lang="en-GB" altLang="fr-FR" sz="1600" dirty="0" err="1">
                <a:latin typeface="Arial" panose="020B0604020202020204" pitchFamily="34" charset="0"/>
                <a:cs typeface="Arial" panose="020B0604020202020204" pitchFamily="34" charset="0"/>
              </a:rPr>
              <a:t>rechtsboven</a:t>
            </a:r>
            <a:endParaRPr lang="en-GB" altLang="fr-FR" sz="1600" dirty="0">
              <a:latin typeface="Arial" panose="020B0604020202020204" pitchFamily="34" charset="0"/>
              <a:cs typeface="Arial" panose="020B0604020202020204" pitchFamily="34" charset="0"/>
            </a:endParaRPr>
          </a:p>
          <a:p>
            <a:pPr marL="214313" lvl="1" indent="-214313">
              <a:buFont typeface="Arial" panose="020B0604020202020204" pitchFamily="34" charset="0"/>
              <a:buChar char="•"/>
            </a:pPr>
            <a:r>
              <a:rPr lang="en-GB" altLang="fr-FR" sz="1600" dirty="0" err="1">
                <a:latin typeface="Arial" panose="020B0604020202020204" pitchFamily="34" charset="0"/>
                <a:cs typeface="Arial" panose="020B0604020202020204" pitchFamily="34" charset="0"/>
              </a:rPr>
              <a:t>altijd</a:t>
            </a:r>
            <a:r>
              <a:rPr lang="en-GB" altLang="fr-FR" sz="1600" dirty="0">
                <a:latin typeface="Arial" panose="020B0604020202020204" pitchFamily="34" charset="0"/>
                <a:cs typeface="Arial" panose="020B0604020202020204" pitchFamily="34" charset="0"/>
              </a:rPr>
              <a:t> met de </a:t>
            </a:r>
            <a:r>
              <a:rPr lang="en-GB" altLang="fr-FR" sz="1600" dirty="0" err="1">
                <a:latin typeface="Arial" panose="020B0604020202020204" pitchFamily="34" charset="0"/>
                <a:cs typeface="Arial" panose="020B0604020202020204" pitchFamily="34" charset="0"/>
              </a:rPr>
              <a:t>elementen</a:t>
            </a:r>
            <a:r>
              <a:rPr lang="en-GB" altLang="fr-FR" sz="1600" dirty="0">
                <a:latin typeface="Arial" panose="020B0604020202020204" pitchFamily="34" charset="0"/>
                <a:cs typeface="Arial" panose="020B0604020202020204" pitchFamily="34" charset="0"/>
              </a:rPr>
              <a:t> A, B, C en D</a:t>
            </a:r>
          </a:p>
          <a:p>
            <a:pPr marL="214313" lvl="1" indent="-214313">
              <a:buFont typeface="Arial" panose="020B0604020202020204" pitchFamily="34" charset="0"/>
              <a:buChar char="•"/>
            </a:pPr>
            <a:r>
              <a:rPr lang="en-GB" altLang="fr-FR" sz="1600" dirty="0" err="1">
                <a:latin typeface="Arial" panose="020B0604020202020204" pitchFamily="34" charset="0"/>
                <a:cs typeface="Arial" panose="020B0604020202020204" pitchFamily="34" charset="0"/>
              </a:rPr>
              <a:t>Vlag</a:t>
            </a:r>
            <a:r>
              <a:rPr lang="en-GB" altLang="fr-FR" sz="1600" dirty="0">
                <a:latin typeface="Arial" panose="020B0604020202020204" pitchFamily="34" charset="0"/>
                <a:cs typeface="Arial" panose="020B0604020202020204" pitchFamily="34" charset="0"/>
              </a:rPr>
              <a:t> en Plant Passport over </a:t>
            </a:r>
            <a:r>
              <a:rPr lang="en-GB" altLang="fr-FR" sz="1600" dirty="0" err="1">
                <a:latin typeface="Arial" panose="020B0604020202020204" pitchFamily="34" charset="0"/>
                <a:cs typeface="Arial" panose="020B0604020202020204" pitchFamily="34" charset="0"/>
              </a:rPr>
              <a:t>volle</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breedte</a:t>
            </a:r>
            <a:endParaRPr lang="en-GB" alt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256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6714" y="216132"/>
            <a:ext cx="8366237" cy="573577"/>
          </a:xfrm>
        </p:spPr>
        <p:txBody>
          <a:bodyPr/>
          <a:lstStyle/>
          <a:p>
            <a:r>
              <a:rPr lang="nl-NL" altLang="nl-NL" sz="3200" b="1" dirty="0">
                <a:solidFill>
                  <a:srgbClr val="A14115"/>
                </a:solidFill>
                <a:latin typeface="Arial" panose="020B0604020202020204" pitchFamily="34" charset="0"/>
                <a:cs typeface="Arial" panose="020B0604020202020204" pitchFamily="34" charset="0"/>
              </a:rPr>
              <a:t>Regels lay-out plantenpaspoort (2)</a:t>
            </a:r>
            <a:endParaRPr lang="nl-NL" sz="3200" dirty="0"/>
          </a:p>
        </p:txBody>
      </p:sp>
      <p:sp>
        <p:nvSpPr>
          <p:cNvPr id="5" name="Tijdelijke aanduiding voor dianummer 4"/>
          <p:cNvSpPr>
            <a:spLocks noGrp="1"/>
          </p:cNvSpPr>
          <p:nvPr>
            <p:ph type="sldNum" sz="quarter" idx="15"/>
          </p:nvPr>
        </p:nvSpPr>
        <p:spPr/>
        <p:txBody>
          <a:bodyPr/>
          <a:lstStyle/>
          <a:p>
            <a:fld id="{6C0F490B-92F3-4348-BD6E-56FF7A99D28B}" type="slidenum">
              <a:rPr lang="nl-NL" altLang="nl-NL" smtClean="0"/>
              <a:pPr/>
              <a:t>15</a:t>
            </a:fld>
            <a:endParaRPr lang="nl-NL" altLang="nl-NL"/>
          </a:p>
        </p:txBody>
      </p:sp>
      <p:sp>
        <p:nvSpPr>
          <p:cNvPr id="4" name="Tijdelijke aanduiding voor tekst 3"/>
          <p:cNvSpPr>
            <a:spLocks noGrp="1"/>
          </p:cNvSpPr>
          <p:nvPr>
            <p:ph type="body" sz="half" idx="4294967295"/>
          </p:nvPr>
        </p:nvSpPr>
        <p:spPr>
          <a:xfrm>
            <a:off x="928350" y="1070497"/>
            <a:ext cx="6752609" cy="2193966"/>
          </a:xfrm>
        </p:spPr>
        <p:txBody>
          <a:bodyPr/>
          <a:lstStyle/>
          <a:p>
            <a:pPr marL="0" lvl="1" indent="0">
              <a:buNone/>
            </a:pPr>
            <a:r>
              <a:rPr lang="en-GB" altLang="fr-FR" sz="1600" dirty="0" err="1">
                <a:latin typeface="Arial" panose="020B0604020202020204" pitchFamily="34" charset="0"/>
                <a:cs typeface="Arial" panose="020B0604020202020204" pitchFamily="34" charset="0"/>
              </a:rPr>
              <a:t>Nieuwe</a:t>
            </a:r>
            <a:r>
              <a:rPr lang="en-GB" altLang="fr-FR" sz="1600" dirty="0">
                <a:latin typeface="Arial" panose="020B0604020202020204" pitchFamily="34" charset="0"/>
                <a:cs typeface="Arial" panose="020B0604020202020204" pitchFamily="34" charset="0"/>
              </a:rPr>
              <a:t> regels lay-out </a:t>
            </a:r>
            <a:r>
              <a:rPr lang="en-GB" altLang="fr-FR" sz="1600" dirty="0" err="1">
                <a:latin typeface="Arial" panose="020B0604020202020204" pitchFamily="34" charset="0"/>
                <a:cs typeface="Arial" panose="020B0604020202020204" pitchFamily="34" charset="0"/>
              </a:rPr>
              <a:t>plantenpaspoort</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gelden</a:t>
            </a:r>
            <a:r>
              <a:rPr lang="en-GB" altLang="fr-FR" sz="1600" dirty="0">
                <a:latin typeface="Arial" panose="020B0604020202020204" pitchFamily="34" charset="0"/>
                <a:cs typeface="Arial" panose="020B0604020202020204" pitchFamily="34" charset="0"/>
              </a:rPr>
              <a:t> per </a:t>
            </a:r>
            <a:r>
              <a:rPr lang="en-GB" altLang="fr-FR" sz="1600" b="1" dirty="0">
                <a:latin typeface="Arial" panose="020B0604020202020204" pitchFamily="34" charset="0"/>
                <a:cs typeface="Arial" panose="020B0604020202020204" pitchFamily="34" charset="0"/>
              </a:rPr>
              <a:t>14 </a:t>
            </a:r>
            <a:r>
              <a:rPr lang="en-GB" altLang="fr-FR" sz="1600" b="1" dirty="0" err="1">
                <a:latin typeface="Arial" panose="020B0604020202020204" pitchFamily="34" charset="0"/>
                <a:cs typeface="Arial" panose="020B0604020202020204" pitchFamily="34" charset="0"/>
              </a:rPr>
              <a:t>december</a:t>
            </a:r>
            <a:r>
              <a:rPr lang="en-GB" altLang="fr-FR" sz="1600" b="1" dirty="0">
                <a:latin typeface="Arial" panose="020B0604020202020204" pitchFamily="34" charset="0"/>
                <a:cs typeface="Arial" panose="020B0604020202020204" pitchFamily="34" charset="0"/>
              </a:rPr>
              <a:t> 2019</a:t>
            </a:r>
          </a:p>
          <a:p>
            <a:pPr marL="0" lvl="1" indent="0">
              <a:buNone/>
            </a:pPr>
            <a:endParaRPr lang="en-GB" altLang="fr-FR" sz="1600" dirty="0">
              <a:latin typeface="Arial" panose="020B0604020202020204" pitchFamily="34" charset="0"/>
              <a:cs typeface="Arial" panose="020B0604020202020204" pitchFamily="34" charset="0"/>
            </a:endParaRPr>
          </a:p>
          <a:p>
            <a:pPr marL="0" lvl="1" indent="0">
              <a:buNone/>
            </a:pPr>
            <a:r>
              <a:rPr lang="en-GB" altLang="fr-FR" sz="1600" dirty="0" err="1">
                <a:latin typeface="Arial" panose="020B0604020202020204" pitchFamily="34" charset="0"/>
                <a:cs typeface="Arial" panose="020B0604020202020204" pitchFamily="34" charset="0"/>
              </a:rPr>
              <a:t>Tekst</a:t>
            </a:r>
            <a:r>
              <a:rPr lang="en-GB" altLang="fr-FR" sz="1600" dirty="0">
                <a:latin typeface="Arial" panose="020B0604020202020204" pitchFamily="34" charset="0"/>
                <a:cs typeface="Arial" panose="020B0604020202020204" pitchFamily="34" charset="0"/>
              </a:rPr>
              <a:t> is </a:t>
            </a:r>
            <a:r>
              <a:rPr lang="en-GB" altLang="fr-FR" sz="1600" dirty="0" err="1">
                <a:latin typeface="Arial" panose="020B0604020202020204" pitchFamily="34" charset="0"/>
                <a:cs typeface="Arial" panose="020B0604020202020204" pitchFamily="34" charset="0"/>
              </a:rPr>
              <a:t>duidelijk</a:t>
            </a:r>
            <a:r>
              <a:rPr lang="en-GB" altLang="fr-FR" sz="1600" dirty="0">
                <a:latin typeface="Arial" panose="020B0604020202020204" pitchFamily="34" charset="0"/>
                <a:cs typeface="Arial" panose="020B0604020202020204" pitchFamily="34" charset="0"/>
              </a:rPr>
              <a:t> </a:t>
            </a:r>
            <a:r>
              <a:rPr lang="en-GB" altLang="fr-FR" sz="1600" b="1" dirty="0" err="1">
                <a:latin typeface="Arial" panose="020B0604020202020204" pitchFamily="34" charset="0"/>
                <a:cs typeface="Arial" panose="020B0604020202020204" pitchFamily="34" charset="0"/>
              </a:rPr>
              <a:t>leesbaar</a:t>
            </a:r>
            <a:r>
              <a:rPr lang="en-GB" altLang="fr-FR" sz="1600" dirty="0">
                <a:latin typeface="Arial" panose="020B0604020202020204" pitchFamily="34" charset="0"/>
                <a:cs typeface="Arial" panose="020B0604020202020204" pitchFamily="34" charset="0"/>
              </a:rPr>
              <a:t>: ‘met het </a:t>
            </a:r>
            <a:r>
              <a:rPr lang="en-GB" altLang="fr-FR" sz="1600" dirty="0" err="1">
                <a:latin typeface="Arial" panose="020B0604020202020204" pitchFamily="34" charset="0"/>
                <a:cs typeface="Arial" panose="020B0604020202020204" pitchFamily="34" charset="0"/>
              </a:rPr>
              <a:t>blote</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oog</a:t>
            </a:r>
            <a:r>
              <a:rPr lang="en-GB" altLang="fr-FR" sz="1600" dirty="0">
                <a:latin typeface="Arial" panose="020B0604020202020204" pitchFamily="34" charset="0"/>
                <a:cs typeface="Arial" panose="020B0604020202020204" pitchFamily="34" charset="0"/>
              </a:rPr>
              <a:t>’</a:t>
            </a:r>
          </a:p>
          <a:p>
            <a:pPr marL="0" lvl="1" indent="0">
              <a:buNone/>
            </a:pPr>
            <a:r>
              <a:rPr lang="en-GB" altLang="fr-FR" sz="1600" b="1" dirty="0" err="1">
                <a:latin typeface="Arial" panose="020B0604020202020204" pitchFamily="34" charset="0"/>
                <a:cs typeface="Arial" panose="020B0604020202020204" pitchFamily="34" charset="0"/>
              </a:rPr>
              <a:t>Gescheiden</a:t>
            </a:r>
            <a:r>
              <a:rPr lang="en-GB" altLang="fr-FR" sz="1600" dirty="0">
                <a:latin typeface="Arial" panose="020B0604020202020204" pitchFamily="34" charset="0"/>
                <a:cs typeface="Arial" panose="020B0604020202020204" pitchFamily="34" charset="0"/>
              </a:rPr>
              <a:t> van </a:t>
            </a:r>
            <a:r>
              <a:rPr lang="en-GB" altLang="fr-FR" sz="1600" dirty="0" err="1">
                <a:latin typeface="Arial" panose="020B0604020202020204" pitchFamily="34" charset="0"/>
                <a:cs typeface="Arial" panose="020B0604020202020204" pitchFamily="34" charset="0"/>
              </a:rPr>
              <a:t>andere</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informatie</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afgedrukt</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gemakkelijk</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zichtbaar</a:t>
            </a:r>
            <a:r>
              <a:rPr lang="en-GB" altLang="fr-FR" sz="1600" dirty="0">
                <a:latin typeface="Arial" panose="020B0604020202020204" pitchFamily="34" charset="0"/>
                <a:cs typeface="Arial" panose="020B0604020202020204" pitchFamily="34" charset="0"/>
              </a:rPr>
              <a:t>’</a:t>
            </a:r>
          </a:p>
          <a:p>
            <a:pPr marL="0" lvl="1" indent="0">
              <a:buNone/>
            </a:pPr>
            <a:r>
              <a:rPr lang="en-GB" altLang="fr-FR" sz="1600" b="1" dirty="0">
                <a:latin typeface="Arial" panose="020B0604020202020204" pitchFamily="34" charset="0"/>
                <a:cs typeface="Arial" panose="020B0604020202020204" pitchFamily="34" charset="0"/>
              </a:rPr>
              <a:t>Uniform</a:t>
            </a:r>
            <a:r>
              <a:rPr lang="en-GB" altLang="fr-FR" sz="1600" dirty="0">
                <a:latin typeface="Arial" panose="020B0604020202020204" pitchFamily="34" charset="0"/>
                <a:cs typeface="Arial" panose="020B0604020202020204" pitchFamily="34" charset="0"/>
              </a:rPr>
              <a:t>: het </a:t>
            </a:r>
            <a:r>
              <a:rPr lang="en-GB" altLang="fr-FR" sz="1600" dirty="0" err="1">
                <a:latin typeface="Arial" panose="020B0604020202020204" pitchFamily="34" charset="0"/>
                <a:cs typeface="Arial" panose="020B0604020202020204" pitchFamily="34" charset="0"/>
              </a:rPr>
              <a:t>geheel</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heeft</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een</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vierkant</a:t>
            </a:r>
            <a:r>
              <a:rPr lang="en-GB" altLang="fr-FR" sz="1600" dirty="0">
                <a:latin typeface="Arial" panose="020B0604020202020204" pitchFamily="34" charset="0"/>
                <a:cs typeface="Arial" panose="020B0604020202020204" pitchFamily="34" charset="0"/>
              </a:rPr>
              <a:t> of </a:t>
            </a:r>
            <a:r>
              <a:rPr lang="en-GB" altLang="fr-FR" sz="1600" dirty="0" err="1">
                <a:latin typeface="Arial" panose="020B0604020202020204" pitchFamily="34" charset="0"/>
                <a:cs typeface="Arial" panose="020B0604020202020204" pitchFamily="34" charset="0"/>
              </a:rPr>
              <a:t>langwerpige</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vorm</a:t>
            </a:r>
            <a:endParaRPr lang="en-GB" altLang="fr-FR" sz="1600" dirty="0">
              <a:latin typeface="Arial" panose="020B0604020202020204" pitchFamily="34" charset="0"/>
              <a:cs typeface="Arial" panose="020B0604020202020204" pitchFamily="34" charset="0"/>
            </a:endParaRPr>
          </a:p>
          <a:p>
            <a:pPr marL="0" lvl="1" indent="0">
              <a:buNone/>
            </a:pPr>
            <a:endParaRPr lang="en-GB" altLang="fr-FR" sz="1600" dirty="0">
              <a:latin typeface="Arial" panose="020B0604020202020204" pitchFamily="34" charset="0"/>
              <a:cs typeface="Arial" panose="020B0604020202020204" pitchFamily="34" charset="0"/>
            </a:endParaRPr>
          </a:p>
          <a:p>
            <a:pPr marL="0" lvl="1" indent="0">
              <a:buNone/>
            </a:pPr>
            <a:r>
              <a:rPr lang="en-GB" altLang="fr-FR" sz="1600" dirty="0" err="1">
                <a:latin typeface="Arial" panose="020B0604020202020204" pitchFamily="34" charset="0"/>
                <a:cs typeface="Arial" panose="020B0604020202020204" pitchFamily="34" charset="0"/>
              </a:rPr>
              <a:t>Enige</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flexibiliteit</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grootte</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verhoudingen</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afscheidingslijn</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lettertype</a:t>
            </a:r>
            <a:endParaRPr lang="en-GB" altLang="fr-FR" sz="1600" dirty="0">
              <a:latin typeface="Arial" panose="020B0604020202020204" pitchFamily="34" charset="0"/>
              <a:cs typeface="Arial" panose="020B0604020202020204" pitchFamily="34" charset="0"/>
            </a:endParaRPr>
          </a:p>
          <a:p>
            <a:pPr marL="0" lvl="1" indent="0">
              <a:buNone/>
            </a:pPr>
            <a:endParaRPr lang="en-GB" altLang="fr-FR" sz="1600" dirty="0"/>
          </a:p>
          <a:p>
            <a:pPr marL="0" lvl="1" indent="0">
              <a:buNone/>
            </a:pPr>
            <a:endParaRPr lang="en-GB" altLang="fr-FR" sz="1600" dirty="0"/>
          </a:p>
          <a:p>
            <a:pPr marL="0" lvl="1" indent="0">
              <a:buNone/>
            </a:pPr>
            <a:r>
              <a:rPr lang="en-GB" altLang="fr-FR" sz="1600" dirty="0"/>
              <a:t>								</a:t>
            </a:r>
          </a:p>
          <a:p>
            <a:pPr marL="0" lvl="1" indent="0">
              <a:buNone/>
            </a:pPr>
            <a:endParaRPr lang="en-GB" altLang="fr-FR" sz="1600" dirty="0"/>
          </a:p>
          <a:p>
            <a:pPr marL="0" lvl="1" indent="0">
              <a:buNone/>
            </a:pPr>
            <a:endParaRPr lang="en-GB" altLang="fr-FR" sz="1600" dirty="0"/>
          </a:p>
          <a:p>
            <a:pPr marL="0" indent="0">
              <a:buNone/>
            </a:pPr>
            <a:endParaRPr lang="nl-NL" altLang="nl-NL" sz="1600" b="1" dirty="0">
              <a:latin typeface="Verdana" pitchFamily="34" charset="0"/>
            </a:endParaRPr>
          </a:p>
          <a:p>
            <a:pPr marL="0" indent="0">
              <a:buNone/>
            </a:pPr>
            <a:endParaRPr lang="nl-NL" altLang="nl-NL" sz="1600" dirty="0">
              <a:latin typeface="Verdana" pitchFamily="34" charset="0"/>
            </a:endParaRPr>
          </a:p>
          <a:p>
            <a:pPr marL="0" indent="0">
              <a:buNone/>
            </a:pPr>
            <a:endParaRPr lang="nl-NL" altLang="nl-NL" sz="1600" dirty="0">
              <a:latin typeface="Verdana" pitchFamily="34" charset="0"/>
            </a:endParaRPr>
          </a:p>
          <a:p>
            <a:pPr marL="0" indent="0">
              <a:buNone/>
            </a:pPr>
            <a:endParaRPr lang="nl-NL" altLang="nl-NL" sz="1600" dirty="0">
              <a:latin typeface="Verdana"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820" y="3280750"/>
            <a:ext cx="3161621" cy="910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3059" y="2835737"/>
            <a:ext cx="1965293" cy="1946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7613" y="1070496"/>
            <a:ext cx="1650739" cy="1650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463" y="4148107"/>
            <a:ext cx="2898418" cy="74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6">
            <a:extLst>
              <a:ext uri="{FF2B5EF4-FFF2-40B4-BE49-F238E27FC236}">
                <a16:creationId xmlns:a16="http://schemas.microsoft.com/office/drawing/2014/main" id="{1C7FDAB5-8115-4672-96DD-2B60CDBB7F8C}"/>
              </a:ext>
            </a:extLst>
          </p:cNvPr>
          <p:cNvPicPr>
            <a:picLocks noChangeAspect="1"/>
          </p:cNvPicPr>
          <p:nvPr/>
        </p:nvPicPr>
        <p:blipFill>
          <a:blip r:embed="rId7"/>
          <a:stretch>
            <a:fillRect/>
          </a:stretch>
        </p:blipFill>
        <p:spPr>
          <a:xfrm>
            <a:off x="4373560" y="3340926"/>
            <a:ext cx="2454570" cy="1232813"/>
          </a:xfrm>
          <a:prstGeom prst="rect">
            <a:avLst/>
          </a:prstGeom>
        </p:spPr>
      </p:pic>
    </p:spTree>
    <p:extLst>
      <p:ext uri="{BB962C8B-B14F-4D97-AF65-F5344CB8AC3E}">
        <p14:creationId xmlns:p14="http://schemas.microsoft.com/office/powerpoint/2010/main" val="3943195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nieuwe </a:t>
            </a:r>
            <a:r>
              <a:rPr lang="nl-NL" dirty="0" err="1"/>
              <a:t>layout</a:t>
            </a:r>
            <a:endParaRPr lang="nl-NL" dirty="0"/>
          </a:p>
        </p:txBody>
      </p:sp>
      <p:sp>
        <p:nvSpPr>
          <p:cNvPr id="3" name="Tijdelijke aanduiding voor inhoud 2"/>
          <p:cNvSpPr>
            <a:spLocks noGrp="1"/>
          </p:cNvSpPr>
          <p:nvPr>
            <p:ph idx="1"/>
          </p:nvPr>
        </p:nvSpPr>
        <p:spPr>
          <a:xfrm>
            <a:off x="985023" y="2267712"/>
            <a:ext cx="7344330" cy="2209204"/>
          </a:xfrm>
        </p:spPr>
        <p:txBody>
          <a:bodyPr>
            <a:normAutofit/>
          </a:bodyPr>
          <a:lstStyle/>
          <a:p>
            <a:pPr marL="0" indent="0">
              <a:buNone/>
            </a:pPr>
            <a:endParaRPr lang="nl-NL" sz="1600" dirty="0"/>
          </a:p>
          <a:p>
            <a:r>
              <a:rPr lang="nl-NL" sz="1600" dirty="0"/>
              <a:t>Beter herkenbaar binnen hele EU (nu vaak zoekplaatje)</a:t>
            </a:r>
          </a:p>
          <a:p>
            <a:r>
              <a:rPr lang="nl-NL" sz="1600" dirty="0"/>
              <a:t>Minder informatie dan op huidige plantenpaspoort: </a:t>
            </a:r>
            <a:br>
              <a:rPr lang="nl-NL" sz="1600" dirty="0"/>
            </a:br>
            <a:r>
              <a:rPr lang="nl-NL" sz="1600" dirty="0"/>
              <a:t>niet meer het aantal/gewicht, en niet meer verantwoordelijke keuringsdienst</a:t>
            </a:r>
          </a:p>
          <a:p>
            <a:endParaRPr lang="nl-NL" sz="1600" dirty="0"/>
          </a:p>
          <a:p>
            <a:pPr marL="0" indent="0">
              <a:buNone/>
            </a:pPr>
            <a:r>
              <a:rPr lang="nl-NL" sz="1600" dirty="0"/>
              <a:t>Details uitgewerkt in volgende sheets</a:t>
            </a:r>
          </a:p>
        </p:txBody>
      </p:sp>
      <p:pic>
        <p:nvPicPr>
          <p:cNvPr id="5"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54727" y="901565"/>
            <a:ext cx="6766559" cy="16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236922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EU-vlag</a:t>
            </a:r>
          </a:p>
        </p:txBody>
      </p:sp>
      <p:sp>
        <p:nvSpPr>
          <p:cNvPr id="3" name="Tijdelijke aanduiding voor inhoud 2"/>
          <p:cNvSpPr>
            <a:spLocks noGrp="1"/>
          </p:cNvSpPr>
          <p:nvPr>
            <p:ph idx="1"/>
          </p:nvPr>
        </p:nvSpPr>
        <p:spPr>
          <a:xfrm>
            <a:off x="1088967" y="947651"/>
            <a:ext cx="7888778" cy="3612392"/>
          </a:xfrm>
        </p:spPr>
        <p:txBody>
          <a:bodyPr/>
          <a:lstStyle/>
          <a:p>
            <a:endParaRPr lang="nl-NL" dirty="0"/>
          </a:p>
          <a:p>
            <a:endParaRPr lang="nl-NL" dirty="0"/>
          </a:p>
          <a:p>
            <a:endParaRPr lang="nl-NL" dirty="0"/>
          </a:p>
          <a:p>
            <a:pPr marL="0" indent="0">
              <a:buNone/>
            </a:pPr>
            <a:endParaRPr lang="nl-NL" sz="2000" dirty="0"/>
          </a:p>
          <a:p>
            <a:pPr marL="0" indent="0">
              <a:buNone/>
            </a:pPr>
            <a:r>
              <a:rPr lang="nl-NL" sz="1800" b="1" dirty="0"/>
              <a:t>Vlag: </a:t>
            </a:r>
            <a:r>
              <a:rPr lang="nl-NL" sz="1800" dirty="0"/>
              <a:t>in kleur (blauw-geel, </a:t>
            </a:r>
            <a:r>
              <a:rPr lang="nl-NL" sz="1400" dirty="0"/>
              <a:t>of andere kleuren*</a:t>
            </a:r>
            <a:r>
              <a:rPr lang="nl-NL" sz="1800" dirty="0"/>
              <a:t>) of in zwart-wit met witte sterren tegen zwarte achtergrond of zwarte sterren tegen witte achtergrond</a:t>
            </a:r>
          </a:p>
          <a:p>
            <a:pPr marL="0" indent="0">
              <a:buNone/>
            </a:pPr>
            <a:r>
              <a:rPr lang="nl-NL" sz="1400" dirty="0"/>
              <a:t>* In twee contrasterende kleuren (bijvoorbeeld een achtergrond kleur waarop een </a:t>
            </a:r>
            <a:r>
              <a:rPr lang="nl-NL" sz="1400" dirty="0" err="1"/>
              <a:t>silhouette</a:t>
            </a:r>
            <a:r>
              <a:rPr lang="nl-NL" sz="1400" dirty="0"/>
              <a:t> van de EU vlag wordt gedrukt)</a:t>
            </a:r>
          </a:p>
          <a:p>
            <a:pPr marL="0" indent="0">
              <a:buNone/>
            </a:pPr>
            <a:endParaRPr lang="nl-NL" sz="1800" dirty="0"/>
          </a:p>
          <a:p>
            <a:pPr marL="0" indent="0">
              <a:buNone/>
            </a:pPr>
            <a:endParaRPr lang="nl-NL" sz="2000" dirty="0"/>
          </a:p>
        </p:txBody>
      </p:sp>
      <p:pic>
        <p:nvPicPr>
          <p:cNvPr id="6"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54727" y="955965"/>
            <a:ext cx="6766559" cy="16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929975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Woord Plant Passport</a:t>
            </a:r>
          </a:p>
        </p:txBody>
      </p:sp>
      <p:sp>
        <p:nvSpPr>
          <p:cNvPr id="3" name="Tijdelijke aanduiding voor inhoud 2"/>
          <p:cNvSpPr>
            <a:spLocks noGrp="1"/>
          </p:cNvSpPr>
          <p:nvPr>
            <p:ph idx="1"/>
          </p:nvPr>
        </p:nvSpPr>
        <p:spPr>
          <a:xfrm>
            <a:off x="1088967" y="947651"/>
            <a:ext cx="7888778" cy="3612392"/>
          </a:xfrm>
        </p:spPr>
        <p:txBody>
          <a:bodyPr/>
          <a:lstStyle/>
          <a:p>
            <a:endParaRPr lang="nl-NL" dirty="0"/>
          </a:p>
          <a:p>
            <a:endParaRPr lang="nl-NL" dirty="0"/>
          </a:p>
          <a:p>
            <a:endParaRPr lang="nl-NL" dirty="0"/>
          </a:p>
          <a:p>
            <a:pPr marL="0" indent="0">
              <a:buNone/>
            </a:pPr>
            <a:r>
              <a:rPr lang="nl-NL" sz="1800" b="1" dirty="0"/>
              <a:t>Woord Plant Passport </a:t>
            </a:r>
            <a:r>
              <a:rPr lang="nl-NL" sz="1400" dirty="0"/>
              <a:t>(eventueel Plant Passport – PZ) </a:t>
            </a:r>
            <a:r>
              <a:rPr lang="nl-NL" sz="1800" dirty="0"/>
              <a:t>in het Engels</a:t>
            </a:r>
            <a:br>
              <a:rPr lang="nl-NL" sz="1800" dirty="0"/>
            </a:br>
            <a:r>
              <a:rPr lang="nl-NL" sz="1800" dirty="0"/>
              <a:t>Mag ook daarvóór staan in het Nederlands, dan met schuine streep te scheiden. Maar alleen Engels is dus voldoende.</a:t>
            </a:r>
          </a:p>
          <a:p>
            <a:pPr marL="0" indent="0">
              <a:buNone/>
            </a:pPr>
            <a:endParaRPr lang="nl-NL" sz="800" dirty="0"/>
          </a:p>
          <a:p>
            <a:pPr marL="0" indent="0">
              <a:buNone/>
            </a:pPr>
            <a:r>
              <a:rPr lang="nl-NL" sz="1600" dirty="0"/>
              <a:t>Als PZ, dan </a:t>
            </a:r>
            <a:r>
              <a:rPr lang="nl-NL" sz="1600" b="1" dirty="0"/>
              <a:t>direct dááronder </a:t>
            </a:r>
            <a:r>
              <a:rPr lang="nl-NL" sz="1600" dirty="0"/>
              <a:t>wetenschappelijke naam of code van het </a:t>
            </a:r>
            <a:br>
              <a:rPr lang="nl-NL" sz="1600" dirty="0"/>
            </a:br>
            <a:r>
              <a:rPr lang="nl-NL" sz="1600" dirty="0"/>
              <a:t>ZP-Q-organisme (bijv. Erwinia amylovora, of: b2; Bemisia tabaci, of: a2). </a:t>
            </a:r>
            <a:br>
              <a:rPr lang="nl-NL" sz="1600" dirty="0"/>
            </a:br>
            <a:r>
              <a:rPr lang="nl-NL" sz="1600" dirty="0"/>
              <a:t>Codering-systematiek die we nu kennen gaat zeer waarschijnlijk veranderen !!</a:t>
            </a:r>
          </a:p>
          <a:p>
            <a:pPr marL="0" indent="0">
              <a:buNone/>
            </a:pPr>
            <a:endParaRPr lang="nl-NL" sz="2000" dirty="0"/>
          </a:p>
        </p:txBody>
      </p:sp>
      <p:pic>
        <p:nvPicPr>
          <p:cNvPr id="6"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530560" y="947651"/>
            <a:ext cx="4997279" cy="11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678611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 + botanische naam (1)</a:t>
            </a:r>
          </a:p>
        </p:txBody>
      </p:sp>
      <p:sp>
        <p:nvSpPr>
          <p:cNvPr id="3" name="Tijdelijke aanduiding voor inhoud 2"/>
          <p:cNvSpPr>
            <a:spLocks noGrp="1"/>
          </p:cNvSpPr>
          <p:nvPr>
            <p:ph idx="1"/>
          </p:nvPr>
        </p:nvSpPr>
        <p:spPr>
          <a:xfrm>
            <a:off x="1088967" y="1178351"/>
            <a:ext cx="7888778" cy="3384222"/>
          </a:xfrm>
        </p:spPr>
        <p:txBody>
          <a:bodyPr>
            <a:normAutofit/>
          </a:bodyPr>
          <a:lstStyle/>
          <a:p>
            <a:endParaRPr lang="nl-NL" sz="1600" dirty="0"/>
          </a:p>
          <a:p>
            <a:endParaRPr lang="nl-NL" sz="1600" dirty="0"/>
          </a:p>
          <a:p>
            <a:endParaRPr lang="nl-NL" sz="1600" dirty="0"/>
          </a:p>
          <a:p>
            <a:pPr marL="0" indent="0">
              <a:buNone/>
            </a:pPr>
            <a:r>
              <a:rPr lang="nl-NL" sz="1600" dirty="0"/>
              <a:t>Achter letter </a:t>
            </a:r>
            <a:r>
              <a:rPr lang="nl-NL" sz="1600" b="1" dirty="0"/>
              <a:t>‘A’ </a:t>
            </a:r>
            <a:r>
              <a:rPr lang="nl-NL" sz="1600" dirty="0"/>
              <a:t>komt botanische naam = naam in Latijn naam van plant/zaad/stek/etc.</a:t>
            </a:r>
          </a:p>
          <a:p>
            <a:r>
              <a:rPr lang="nl-NL" sz="1600" dirty="0"/>
              <a:t>Botanische namen kunnen bestaan uit 1 deel (geslacht), 2 delen (geslacht + soort; ook geslacht/cultivar) of 3 delen (geslacht + soort + cultivar). </a:t>
            </a:r>
          </a:p>
          <a:p>
            <a:pPr marL="0" indent="0">
              <a:buNone/>
            </a:pPr>
            <a:r>
              <a:rPr lang="nl-NL" sz="1600" dirty="0"/>
              <a:t>      Bijv. Buxus </a:t>
            </a:r>
            <a:r>
              <a:rPr lang="nl-NL" sz="1600" dirty="0" err="1"/>
              <a:t>sempervirens</a:t>
            </a:r>
            <a:r>
              <a:rPr lang="nl-NL" sz="1600" dirty="0"/>
              <a:t> ‘Linda’ </a:t>
            </a:r>
          </a:p>
          <a:p>
            <a:r>
              <a:rPr lang="nl-NL" sz="1600" dirty="0"/>
              <a:t>Botanische naam op het plantenpaspoort is dus minimaal op geslachtsniveau, </a:t>
            </a:r>
            <a:br>
              <a:rPr lang="nl-NL" sz="1600" dirty="0"/>
            </a:br>
            <a:r>
              <a:rPr lang="nl-NL" sz="1600" dirty="0"/>
              <a:t>maar mág met soort en zelfs met cultivar worden uitgebreid. Soortnaam (‘tussennaam’) mag afgekort</a:t>
            </a:r>
          </a:p>
          <a:p>
            <a:pPr marL="0" indent="0">
              <a:buNone/>
            </a:pPr>
            <a:endParaRPr lang="nl-NL" sz="1600" dirty="0"/>
          </a:p>
        </p:txBody>
      </p:sp>
      <p:pic>
        <p:nvPicPr>
          <p:cNvPr id="6"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487168" y="942680"/>
            <a:ext cx="5119641" cy="113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03198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5F04BD5E-3BFE-3446-86B8-5788EB514D9A}"/>
              </a:ext>
            </a:extLst>
          </p:cNvPr>
          <p:cNvSpPr txBox="1">
            <a:spLocks/>
          </p:cNvSpPr>
          <p:nvPr/>
        </p:nvSpPr>
        <p:spPr bwMode="auto">
          <a:xfrm>
            <a:off x="1058216" y="1979679"/>
            <a:ext cx="7878365" cy="945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fontScale="97500"/>
          </a:bodyPr>
          <a:lstStyle>
            <a:lvl1pPr algn="ctr" defTabSz="455613" rtl="0" eaLnBrk="1" fontAlgn="base" hangingPunct="1">
              <a:spcBef>
                <a:spcPct val="0"/>
              </a:spcBef>
              <a:spcAft>
                <a:spcPct val="0"/>
              </a:spcAft>
              <a:defRPr sz="3600" b="1" kern="1200">
                <a:solidFill>
                  <a:srgbClr val="A14115"/>
                </a:solidFill>
                <a:latin typeface="Arial"/>
                <a:ea typeface="ＭＳ Ｐゴシック" charset="0"/>
                <a:cs typeface="Arial"/>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nl-NL" dirty="0"/>
              <a:t>Het nieuwe plantenpaspoort</a:t>
            </a:r>
          </a:p>
        </p:txBody>
      </p:sp>
      <p:sp>
        <p:nvSpPr>
          <p:cNvPr id="6" name="Subtitle 4">
            <a:extLst>
              <a:ext uri="{FF2B5EF4-FFF2-40B4-BE49-F238E27FC236}">
                <a16:creationId xmlns:a16="http://schemas.microsoft.com/office/drawing/2014/main" id="{1DAA9025-38CC-4D4A-BAE2-885B9C59DE7D}"/>
              </a:ext>
            </a:extLst>
          </p:cNvPr>
          <p:cNvSpPr txBox="1">
            <a:spLocks/>
          </p:cNvSpPr>
          <p:nvPr/>
        </p:nvSpPr>
        <p:spPr bwMode="auto">
          <a:xfrm>
            <a:off x="2438409" y="3017778"/>
            <a:ext cx="4693912" cy="70857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normAutofit/>
          </a:bodyPr>
          <a:lstStyle>
            <a:lvl1pPr marL="341313" indent="-341313" algn="l" defTabSz="455613"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1363" indent="-284163" algn="l" defTabSz="455613"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598613" indent="-227013" algn="l" defTabSz="455613"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4pPr>
            <a:lvl5pPr marL="2055813" indent="-227013" algn="l" defTabSz="455613"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5pPr>
            <a:lvl6pPr marL="2514542" indent="-228595"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31" indent="-228595"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21" indent="-228595"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10" indent="-228595"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nl-NL" dirty="0"/>
              <a:t>Peter Lentjes, Naktuinbouw</a:t>
            </a:r>
          </a:p>
        </p:txBody>
      </p:sp>
    </p:spTree>
    <p:extLst>
      <p:ext uri="{BB962C8B-B14F-4D97-AF65-F5344CB8AC3E}">
        <p14:creationId xmlns:p14="http://schemas.microsoft.com/office/powerpoint/2010/main" val="824085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 + botanische naam (2)</a:t>
            </a:r>
          </a:p>
        </p:txBody>
      </p:sp>
      <p:sp>
        <p:nvSpPr>
          <p:cNvPr id="3" name="Tijdelijke aanduiding voor inhoud 2"/>
          <p:cNvSpPr>
            <a:spLocks noGrp="1"/>
          </p:cNvSpPr>
          <p:nvPr>
            <p:ph idx="1"/>
          </p:nvPr>
        </p:nvSpPr>
        <p:spPr>
          <a:xfrm>
            <a:off x="1088967" y="1324053"/>
            <a:ext cx="7888778" cy="3148209"/>
          </a:xfrm>
        </p:spPr>
        <p:txBody>
          <a:bodyPr>
            <a:normAutofit/>
          </a:bodyPr>
          <a:lstStyle/>
          <a:p>
            <a:endParaRPr lang="nl-NL" sz="1600" dirty="0"/>
          </a:p>
          <a:p>
            <a:endParaRPr lang="nl-NL" sz="1600" dirty="0"/>
          </a:p>
          <a:p>
            <a:endParaRPr lang="nl-NL" sz="1600" dirty="0"/>
          </a:p>
          <a:p>
            <a:r>
              <a:rPr lang="nl-NL" sz="1600" dirty="0"/>
              <a:t>In bepaalde gevallen, bijv. bij een tray met gemengde cactussen of orchideeën, is ook de familienaam (in dit geval </a:t>
            </a:r>
            <a:r>
              <a:rPr lang="nl-NL" sz="1600" dirty="0" err="1"/>
              <a:t>Cactaceae</a:t>
            </a:r>
            <a:r>
              <a:rPr lang="nl-NL" sz="1600" dirty="0"/>
              <a:t> of </a:t>
            </a:r>
            <a:r>
              <a:rPr lang="nl-NL" sz="1600" dirty="0" err="1"/>
              <a:t>Orchidaceae</a:t>
            </a:r>
            <a:r>
              <a:rPr lang="nl-NL" sz="1600" dirty="0"/>
              <a:t>) te gebruiken.</a:t>
            </a:r>
          </a:p>
          <a:p>
            <a:r>
              <a:rPr lang="nl-NL" sz="1600" dirty="0"/>
              <a:t>Bij samengestelde arrangementen, ‘</a:t>
            </a:r>
            <a:r>
              <a:rPr lang="nl-NL" sz="1600" dirty="0" err="1"/>
              <a:t>hanging</a:t>
            </a:r>
            <a:r>
              <a:rPr lang="nl-NL" sz="1600" dirty="0"/>
              <a:t> baskets’ e.d. zijn er meerdere geslachten in een ‘product’ aanwezig. Dan moeten er dus meerdere geslachtsnamen bij A vermeld worden op het bijbehorende plantenpaspoort.</a:t>
            </a:r>
          </a:p>
          <a:p>
            <a:pPr marL="0" indent="0">
              <a:buNone/>
            </a:pPr>
            <a:endParaRPr lang="nl-NL" sz="1600" dirty="0"/>
          </a:p>
        </p:txBody>
      </p:sp>
      <p:pic>
        <p:nvPicPr>
          <p:cNvPr id="6"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487168" y="955965"/>
            <a:ext cx="5119641" cy="122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067446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el 1"/>
          <p:cNvSpPr>
            <a:spLocks noGrp="1"/>
          </p:cNvSpPr>
          <p:nvPr>
            <p:ph type="title"/>
          </p:nvPr>
        </p:nvSpPr>
        <p:spPr>
          <a:xfrm>
            <a:off x="914400" y="7938"/>
            <a:ext cx="8229600" cy="857250"/>
          </a:xfrm>
        </p:spPr>
        <p:txBody>
          <a:bodyPr/>
          <a:lstStyle/>
          <a:p>
            <a:r>
              <a:rPr lang="nl-NL" altLang="nl-NL" dirty="0">
                <a:latin typeface="Arial" charset="0"/>
                <a:ea typeface="MS PGothic" charset="-128"/>
                <a:cs typeface="ＭＳ Ｐゴシック" charset="-128"/>
              </a:rPr>
              <a:t>Naamgeving siergewassen</a:t>
            </a:r>
          </a:p>
        </p:txBody>
      </p:sp>
      <p:sp>
        <p:nvSpPr>
          <p:cNvPr id="2" name="Tijdelijke aanduiding voor inhoud 1"/>
          <p:cNvSpPr>
            <a:spLocks noGrp="1"/>
          </p:cNvSpPr>
          <p:nvPr>
            <p:ph idx="1"/>
          </p:nvPr>
        </p:nvSpPr>
        <p:spPr>
          <a:xfrm>
            <a:off x="989815" y="969322"/>
            <a:ext cx="7664414" cy="3394472"/>
          </a:xfrm>
        </p:spPr>
        <p:txBody>
          <a:bodyPr>
            <a:normAutofit/>
          </a:bodyPr>
          <a:lstStyle/>
          <a:p>
            <a:r>
              <a:rPr lang="nl-NL" sz="1800" dirty="0"/>
              <a:t>Voor juiste botanische namen van siergewassen: zie </a:t>
            </a:r>
            <a:r>
              <a:rPr lang="nl-NL" sz="1800" dirty="0">
                <a:hlinkClick r:id="rId3"/>
              </a:rPr>
              <a:t>www.searchplant.eu</a:t>
            </a:r>
            <a:endParaRPr lang="nl-NL" sz="1800" dirty="0"/>
          </a:p>
          <a:p>
            <a:r>
              <a:rPr lang="nl-NL" sz="1800" dirty="0"/>
              <a:t>Deze zoekportal geeft u toegang tot diverse databases met </a:t>
            </a:r>
            <a:r>
              <a:rPr lang="nl-NL" sz="1800" dirty="0" err="1"/>
              <a:t>rasinformatie</a:t>
            </a:r>
            <a:r>
              <a:rPr lang="nl-NL" sz="1800" dirty="0"/>
              <a:t> van siergewassen.</a:t>
            </a:r>
          </a:p>
          <a:p>
            <a:r>
              <a:rPr lang="nl-NL" sz="1800" dirty="0"/>
              <a:t>Deelnemende partijen:</a:t>
            </a:r>
          </a:p>
          <a:p>
            <a:pPr lvl="1"/>
            <a:r>
              <a:rPr lang="nl-NL" sz="1800" dirty="0" err="1"/>
              <a:t>PlantScope</a:t>
            </a:r>
            <a:r>
              <a:rPr lang="nl-NL" sz="1800" dirty="0"/>
              <a:t> (van </a:t>
            </a:r>
            <a:r>
              <a:rPr lang="nl-NL" sz="1800" dirty="0" err="1"/>
              <a:t>Floricode</a:t>
            </a:r>
            <a:r>
              <a:rPr lang="nl-NL" sz="1800" dirty="0"/>
              <a:t>)</a:t>
            </a:r>
          </a:p>
          <a:p>
            <a:pPr lvl="1"/>
            <a:r>
              <a:rPr lang="nl-NL" sz="1800" dirty="0"/>
              <a:t>Naamlijst van houtige gewassen</a:t>
            </a:r>
          </a:p>
          <a:p>
            <a:pPr lvl="1"/>
            <a:r>
              <a:rPr lang="nl-NL" sz="1800" dirty="0"/>
              <a:t>Naamlijst van vaste planten</a:t>
            </a:r>
          </a:p>
          <a:p>
            <a:pPr marL="457200" lvl="1" indent="0">
              <a:buNone/>
            </a:pPr>
            <a:r>
              <a:rPr lang="nl-NL" sz="1800" dirty="0"/>
              <a:t>     (beiden van Naktuinbouw)</a:t>
            </a:r>
          </a:p>
          <a:p>
            <a:r>
              <a:rPr lang="nl-NL" sz="1800" dirty="0"/>
              <a:t>Ook</a:t>
            </a:r>
            <a:r>
              <a:rPr lang="nl-NL" sz="1800"/>
              <a:t>: </a:t>
            </a:r>
            <a:r>
              <a:rPr lang="nl-NL" sz="1800">
                <a:hlinkClick r:id="rId4"/>
              </a:rPr>
              <a:t>www.theplantlist.org</a:t>
            </a:r>
            <a:r>
              <a:rPr lang="nl-NL" sz="1800"/>
              <a:t> </a:t>
            </a:r>
            <a:endParaRPr lang="nl-NL" sz="1800" dirty="0"/>
          </a:p>
        </p:txBody>
      </p:sp>
      <p:pic>
        <p:nvPicPr>
          <p:cNvPr id="5" name="Picture 2" descr="http://www.searchplant.eu/App_Themes/Default/Images/vasteplant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4183" y="2666558"/>
            <a:ext cx="10953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http://www.searchplant.eu/App_Themes/Default/Images/houti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930" y="2706444"/>
            <a:ext cx="10858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searchplant.eu/App_Themes/Default/Images/plantscop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5937" y="1961708"/>
            <a:ext cx="3028950" cy="70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888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 + </a:t>
            </a:r>
            <a:r>
              <a:rPr lang="nl-NL" dirty="0" err="1"/>
              <a:t>iso</a:t>
            </a:r>
            <a:r>
              <a:rPr lang="nl-NL" dirty="0"/>
              <a:t>-code, koppelteken, reg.nr.</a:t>
            </a:r>
          </a:p>
        </p:txBody>
      </p:sp>
      <p:sp>
        <p:nvSpPr>
          <p:cNvPr id="3" name="Tijdelijke aanduiding voor inhoud 2"/>
          <p:cNvSpPr>
            <a:spLocks noGrp="1"/>
          </p:cNvSpPr>
          <p:nvPr>
            <p:ph idx="1"/>
          </p:nvPr>
        </p:nvSpPr>
        <p:spPr>
          <a:xfrm>
            <a:off x="1088967" y="864989"/>
            <a:ext cx="7888778" cy="3695054"/>
          </a:xfrm>
        </p:spPr>
        <p:txBody>
          <a:bodyPr>
            <a:normAutofit/>
          </a:bodyPr>
          <a:lstStyle/>
          <a:p>
            <a:endParaRPr lang="nl-NL" sz="1600" dirty="0"/>
          </a:p>
          <a:p>
            <a:endParaRPr lang="nl-NL" sz="1600" dirty="0"/>
          </a:p>
          <a:p>
            <a:endParaRPr lang="nl-NL" sz="1600" dirty="0"/>
          </a:p>
          <a:p>
            <a:pPr marL="0" indent="0">
              <a:buNone/>
            </a:pPr>
            <a:endParaRPr lang="nl-NL" sz="1600" dirty="0"/>
          </a:p>
          <a:p>
            <a:endParaRPr lang="nl-NL" sz="1600" dirty="0"/>
          </a:p>
          <a:p>
            <a:pPr marL="0" indent="0">
              <a:buNone/>
            </a:pPr>
            <a:r>
              <a:rPr lang="nl-NL" sz="1600" dirty="0"/>
              <a:t>Achter letter </a:t>
            </a:r>
            <a:r>
              <a:rPr lang="nl-NL" sz="1600" b="1" dirty="0"/>
              <a:t>‘B’ </a:t>
            </a:r>
            <a:r>
              <a:rPr lang="nl-NL" sz="1600" dirty="0"/>
              <a:t>komt:</a:t>
            </a:r>
          </a:p>
          <a:p>
            <a:pPr>
              <a:buFontTx/>
              <a:buChar char="-"/>
            </a:pPr>
            <a:r>
              <a:rPr lang="nl-NL" sz="1600" dirty="0"/>
              <a:t>Tweeletter-code van EU-lidstaat (</a:t>
            </a:r>
            <a:r>
              <a:rPr lang="nl-NL" sz="1600" dirty="0" err="1"/>
              <a:t>dus:NL</a:t>
            </a:r>
            <a:r>
              <a:rPr lang="nl-NL" sz="1600" dirty="0"/>
              <a:t>) volgens ISO 3166-1</a:t>
            </a:r>
          </a:p>
          <a:p>
            <a:pPr>
              <a:buFontTx/>
              <a:buChar char="-"/>
            </a:pPr>
            <a:r>
              <a:rPr lang="nl-NL" sz="1600" dirty="0"/>
              <a:t>Koppelteken (liggend streepje)</a:t>
            </a:r>
          </a:p>
          <a:p>
            <a:pPr>
              <a:buFontTx/>
              <a:buChar char="-"/>
            </a:pPr>
            <a:r>
              <a:rPr lang="nl-NL" sz="1600" dirty="0"/>
              <a:t>9-cijferig fytosanitair registratienummer van het bedrijf dat het plantmateriaal produceert/in de handel brengt.</a:t>
            </a:r>
            <a:br>
              <a:rPr lang="nl-NL" sz="1600" dirty="0"/>
            </a:br>
            <a:r>
              <a:rPr lang="nl-NL" sz="1600" dirty="0"/>
              <a:t>Dit is een nieuw nummer, anders dan de huidige relatienummers. Wordt nu ingeregeld.</a:t>
            </a:r>
          </a:p>
        </p:txBody>
      </p:sp>
      <p:pic>
        <p:nvPicPr>
          <p:cNvPr id="6"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01875" y="974752"/>
            <a:ext cx="5039174" cy="120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765217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‘C’ + traceerbaarheidscode (1)</a:t>
            </a:r>
          </a:p>
        </p:txBody>
      </p:sp>
      <p:sp>
        <p:nvSpPr>
          <p:cNvPr id="3" name="Tijdelijke aanduiding voor inhoud 2"/>
          <p:cNvSpPr>
            <a:spLocks noGrp="1"/>
          </p:cNvSpPr>
          <p:nvPr>
            <p:ph idx="1"/>
          </p:nvPr>
        </p:nvSpPr>
        <p:spPr>
          <a:xfrm>
            <a:off x="1097280" y="886283"/>
            <a:ext cx="7888778" cy="3803585"/>
          </a:xfrm>
        </p:spPr>
        <p:txBody>
          <a:bodyPr>
            <a:normAutofit/>
          </a:bodyPr>
          <a:lstStyle/>
          <a:p>
            <a:endParaRPr lang="nl-NL" sz="1600" dirty="0"/>
          </a:p>
          <a:p>
            <a:endParaRPr lang="nl-NL" sz="1600" dirty="0"/>
          </a:p>
          <a:p>
            <a:endParaRPr lang="nl-NL" sz="1600" dirty="0"/>
          </a:p>
          <a:p>
            <a:pPr marL="0" indent="0">
              <a:buNone/>
            </a:pPr>
            <a:endParaRPr lang="nl-NL" sz="1600" dirty="0"/>
          </a:p>
          <a:p>
            <a:pPr marL="0" indent="0">
              <a:buNone/>
            </a:pPr>
            <a:endParaRPr lang="nl-NL" sz="1600" dirty="0"/>
          </a:p>
          <a:p>
            <a:pPr marL="0" indent="0">
              <a:buNone/>
            </a:pPr>
            <a:r>
              <a:rPr lang="nl-NL" sz="1800" dirty="0"/>
              <a:t>Achter letter </a:t>
            </a:r>
            <a:r>
              <a:rPr lang="nl-NL" sz="1800" b="1" dirty="0"/>
              <a:t>‘C’ </a:t>
            </a:r>
            <a:r>
              <a:rPr lang="nl-NL" sz="1800" dirty="0"/>
              <a:t>komt de traceerbaarheidscode, indien van toepassing</a:t>
            </a:r>
            <a:endParaRPr lang="nl-NL" sz="1800" dirty="0">
              <a:latin typeface="Arial" charset="0"/>
              <a:ea typeface="Arial" charset="0"/>
              <a:cs typeface="Arial" charset="0"/>
            </a:endParaRPr>
          </a:p>
          <a:p>
            <a:pPr marL="0" indent="0">
              <a:buNone/>
            </a:pPr>
            <a:endParaRPr lang="nl-NL" sz="1600" dirty="0">
              <a:latin typeface="Arial" charset="0"/>
              <a:ea typeface="Arial" charset="0"/>
              <a:cs typeface="Arial" charset="0"/>
            </a:endParaRPr>
          </a:p>
          <a:p>
            <a:pPr marL="0" lvl="0" indent="0">
              <a:buNone/>
            </a:pPr>
            <a:r>
              <a:rPr lang="nl-NL" sz="1600" dirty="0"/>
              <a:t>Definitie (PHR art. 2-21): “een letter-, cijfer- of alfanumerieke code ter identificatie en tracering van een zending, partij of handelseenheid, met codes die verwijzen naar een partij, batch, serie, productiedatum of naar documenten van professionele marktdeelnemers”</a:t>
            </a:r>
          </a:p>
          <a:p>
            <a:pPr marL="0" lvl="0" indent="0">
              <a:buNone/>
            </a:pPr>
            <a:r>
              <a:rPr lang="nl-NL" sz="1600" dirty="0"/>
              <a:t>  </a:t>
            </a:r>
          </a:p>
        </p:txBody>
      </p:sp>
      <p:pic>
        <p:nvPicPr>
          <p:cNvPr id="6"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333549" y="987303"/>
            <a:ext cx="5002598" cy="119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26230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‘C’ + traceerbaarheidscode (2)</a:t>
            </a:r>
          </a:p>
        </p:txBody>
      </p:sp>
      <p:sp>
        <p:nvSpPr>
          <p:cNvPr id="3" name="Tijdelijke aanduiding voor inhoud 2"/>
          <p:cNvSpPr>
            <a:spLocks noGrp="1"/>
          </p:cNvSpPr>
          <p:nvPr>
            <p:ph idx="1"/>
          </p:nvPr>
        </p:nvSpPr>
        <p:spPr>
          <a:xfrm>
            <a:off x="1097280" y="886283"/>
            <a:ext cx="7888778" cy="3803585"/>
          </a:xfrm>
        </p:spPr>
        <p:txBody>
          <a:bodyPr/>
          <a:lstStyle/>
          <a:p>
            <a:endParaRPr lang="nl-NL" dirty="0"/>
          </a:p>
          <a:p>
            <a:endParaRPr lang="nl-NL" dirty="0"/>
          </a:p>
          <a:p>
            <a:endParaRPr lang="nl-NL" dirty="0"/>
          </a:p>
          <a:p>
            <a:pPr marL="0" indent="0">
              <a:buNone/>
            </a:pPr>
            <a:r>
              <a:rPr lang="nl-NL" sz="1800" dirty="0"/>
              <a:t>Achter letter </a:t>
            </a:r>
            <a:r>
              <a:rPr lang="nl-NL" sz="1800" b="1" dirty="0"/>
              <a:t>‘C’</a:t>
            </a:r>
            <a:r>
              <a:rPr lang="nl-NL" sz="1800" dirty="0"/>
              <a:t> komt de traceerbaarheidscode, indien van toepassing</a:t>
            </a:r>
            <a:endParaRPr lang="nl-NL" sz="1800" dirty="0">
              <a:latin typeface="Arial" charset="0"/>
              <a:ea typeface="Arial" charset="0"/>
              <a:cs typeface="Arial" charset="0"/>
            </a:endParaRPr>
          </a:p>
          <a:p>
            <a:pPr marL="0" lvl="0" indent="0">
              <a:buNone/>
            </a:pPr>
            <a:r>
              <a:rPr lang="nl-NL" sz="600" dirty="0"/>
              <a:t>  </a:t>
            </a:r>
          </a:p>
          <a:p>
            <a:pPr marL="0" indent="0">
              <a:buNone/>
            </a:pPr>
            <a:r>
              <a:rPr lang="nl-NL" sz="1600" b="1" dirty="0">
                <a:latin typeface="Arial" charset="0"/>
                <a:ea typeface="Arial" charset="0"/>
                <a:cs typeface="Arial" charset="0"/>
              </a:rPr>
              <a:t>Uitzondering: </a:t>
            </a:r>
            <a:r>
              <a:rPr lang="nl-NL" sz="1600" dirty="0">
                <a:latin typeface="Arial" charset="0"/>
                <a:ea typeface="Arial" charset="0"/>
                <a:cs typeface="Arial" charset="0"/>
              </a:rPr>
              <a:t>planten die ‘zonder verdere voorbereiding’ klaar zijn voor verkoop aan eindgebruiker, dus in eindverpakking (potten, hoezen, etiketten: zonder code):</a:t>
            </a:r>
            <a:br>
              <a:rPr lang="nl-NL" sz="1600" dirty="0">
                <a:latin typeface="Arial" charset="0"/>
                <a:ea typeface="Arial" charset="0"/>
                <a:cs typeface="Arial" charset="0"/>
              </a:rPr>
            </a:br>
            <a:r>
              <a:rPr lang="nl-NL" sz="1600" dirty="0">
                <a:latin typeface="Arial" charset="0"/>
                <a:ea typeface="Arial" charset="0"/>
                <a:cs typeface="Arial" charset="0"/>
              </a:rPr>
              <a:t>PHR art. 83-2a</a:t>
            </a:r>
          </a:p>
          <a:p>
            <a:pPr marL="0" indent="0">
              <a:buNone/>
            </a:pPr>
            <a:r>
              <a:rPr lang="nl-NL" sz="1600" dirty="0">
                <a:latin typeface="Arial" charset="0"/>
                <a:cs typeface="Arial" charset="0"/>
              </a:rPr>
              <a:t>Maar waarschijnlijk komt hierop ook weer een uitzondering: bij bijv. </a:t>
            </a:r>
            <a:r>
              <a:rPr lang="nl-NL" sz="1600" dirty="0" err="1">
                <a:latin typeface="Arial" charset="0"/>
                <a:cs typeface="Arial" charset="0"/>
              </a:rPr>
              <a:t>Xyella</a:t>
            </a:r>
            <a:r>
              <a:rPr lang="nl-NL" sz="1600" dirty="0">
                <a:latin typeface="Arial" charset="0"/>
                <a:cs typeface="Arial" charset="0"/>
              </a:rPr>
              <a:t>-waardplanten (Olea, Polygala, Nerium, etc.) wil EU mogelijk altijd toch traceerbaarheidscode. Discussie loopt nog.</a:t>
            </a:r>
            <a:endParaRPr lang="nl-NL" sz="1600" dirty="0"/>
          </a:p>
        </p:txBody>
      </p:sp>
      <p:pic>
        <p:nvPicPr>
          <p:cNvPr id="6"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75027" y="923178"/>
            <a:ext cx="5163532" cy="123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15984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‘C’ + traceerbaarheidscode (3)</a:t>
            </a:r>
          </a:p>
        </p:txBody>
      </p:sp>
      <p:sp>
        <p:nvSpPr>
          <p:cNvPr id="3" name="Tijdelijke aanduiding voor inhoud 2"/>
          <p:cNvSpPr>
            <a:spLocks noGrp="1"/>
          </p:cNvSpPr>
          <p:nvPr>
            <p:ph idx="1"/>
          </p:nvPr>
        </p:nvSpPr>
        <p:spPr>
          <a:xfrm>
            <a:off x="914400" y="678893"/>
            <a:ext cx="8229600" cy="3803585"/>
          </a:xfrm>
        </p:spPr>
        <p:txBody>
          <a:bodyPr>
            <a:normAutofit/>
          </a:bodyPr>
          <a:lstStyle/>
          <a:p>
            <a:endParaRPr lang="nl-NL" sz="1600" dirty="0"/>
          </a:p>
          <a:p>
            <a:endParaRPr lang="nl-NL" sz="1600" dirty="0"/>
          </a:p>
          <a:p>
            <a:endParaRPr lang="nl-NL" sz="1600" dirty="0"/>
          </a:p>
          <a:p>
            <a:pPr marL="0" indent="0">
              <a:buNone/>
            </a:pPr>
            <a:endParaRPr lang="nl-NL" sz="1600" dirty="0"/>
          </a:p>
          <a:p>
            <a:pPr marL="0" lvl="0" indent="0">
              <a:buNone/>
            </a:pPr>
            <a:endParaRPr lang="nl-NL" sz="1400" dirty="0"/>
          </a:p>
          <a:p>
            <a:pPr marL="0" lvl="0" indent="0">
              <a:buNone/>
            </a:pPr>
            <a:r>
              <a:rPr lang="nl-NL" sz="1400" dirty="0"/>
              <a:t>Definitie (PHR art. 2-21): “een letter-, cijfer- of alfanumerieke code ter identificatie en tracering van een zending, partij of handelseenheid, met codes die verwijzen naar een partij, batch, serie, productiedatum of naar documenten van professionele marktdeelnemers”</a:t>
            </a:r>
          </a:p>
          <a:p>
            <a:pPr marL="0" lvl="0" indent="0">
              <a:buNone/>
            </a:pPr>
            <a:endParaRPr lang="nl-NL" sz="1400" dirty="0"/>
          </a:p>
          <a:p>
            <a:pPr marL="0" lvl="0" indent="0">
              <a:buNone/>
            </a:pPr>
            <a:r>
              <a:rPr lang="nl-NL" sz="1600" u="sng" dirty="0"/>
              <a:t>Voorbeelden: </a:t>
            </a:r>
            <a:r>
              <a:rPr lang="nl-NL" sz="1600" dirty="0"/>
              <a:t>partij-/lotnummer, ordernummer, nummer leveranciersdocument, factuurnummer. Moet tracering (inkoop-verkoop) in eigen administratie mogelijk maken.</a:t>
            </a:r>
          </a:p>
          <a:p>
            <a:pPr marL="0" lvl="0" indent="0">
              <a:buNone/>
            </a:pPr>
            <a:r>
              <a:rPr lang="nl-NL" sz="1600" dirty="0"/>
              <a:t>Traceerbaarheidscode is zeker van belang als er in de keten problemen (vondst Q-</a:t>
            </a:r>
            <a:r>
              <a:rPr lang="nl-NL" sz="1600" dirty="0" err="1"/>
              <a:t>org</a:t>
            </a:r>
            <a:r>
              <a:rPr lang="nl-NL" sz="1600" dirty="0"/>
              <a:t>) ontstaan. Op basis van deze code kunnen ook zaken worden uitgesloten!</a:t>
            </a:r>
          </a:p>
          <a:p>
            <a:pPr marL="0" lvl="0" indent="0">
              <a:buNone/>
            </a:pPr>
            <a:r>
              <a:rPr lang="nl-NL" sz="1600" dirty="0"/>
              <a:t>  </a:t>
            </a:r>
          </a:p>
        </p:txBody>
      </p:sp>
      <p:pic>
        <p:nvPicPr>
          <p:cNvPr id="6"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333549" y="886283"/>
            <a:ext cx="5002598" cy="129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211243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‘D’ + land van oorsprong</a:t>
            </a:r>
          </a:p>
        </p:txBody>
      </p:sp>
      <p:sp>
        <p:nvSpPr>
          <p:cNvPr id="3" name="Tijdelijke aanduiding voor inhoud 2"/>
          <p:cNvSpPr>
            <a:spLocks noGrp="1"/>
          </p:cNvSpPr>
          <p:nvPr>
            <p:ph idx="1"/>
          </p:nvPr>
        </p:nvSpPr>
        <p:spPr>
          <a:xfrm>
            <a:off x="1088967" y="2286156"/>
            <a:ext cx="7888778" cy="3695054"/>
          </a:xfrm>
        </p:spPr>
        <p:txBody>
          <a:bodyPr/>
          <a:lstStyle/>
          <a:p>
            <a:pPr marL="0" indent="0">
              <a:buNone/>
            </a:pPr>
            <a:r>
              <a:rPr lang="nl-NL" sz="1800" dirty="0"/>
              <a:t>Achter letter </a:t>
            </a:r>
            <a:r>
              <a:rPr lang="nl-NL" sz="1800" b="1" dirty="0"/>
              <a:t>‘D’ </a:t>
            </a:r>
            <a:r>
              <a:rPr lang="nl-NL" sz="1800" dirty="0"/>
              <a:t>komt de twee-lettercode van het land van oorsprong: </a:t>
            </a:r>
            <a:br>
              <a:rPr lang="nl-NL" sz="1800" dirty="0"/>
            </a:br>
            <a:r>
              <a:rPr lang="nl-NL" sz="1800" dirty="0"/>
              <a:t>een EU-lidstaat of een derde land (als het van buiten EU is geïmporteerd) Ook NL vermelden als het NL product is</a:t>
            </a:r>
          </a:p>
          <a:p>
            <a:pPr marL="0" indent="0">
              <a:buNone/>
            </a:pPr>
            <a:endParaRPr lang="nl-NL" sz="1600" dirty="0"/>
          </a:p>
          <a:p>
            <a:pPr marL="0" indent="0">
              <a:buNone/>
            </a:pPr>
            <a:r>
              <a:rPr lang="nl-NL" sz="1600" dirty="0"/>
              <a:t>N.B. Product van buiten NL wordt op een gegeven moment ‘fytosanitair’ Nederlands Zie volgende sheet</a:t>
            </a:r>
          </a:p>
        </p:txBody>
      </p:sp>
      <p:pic>
        <p:nvPicPr>
          <p:cNvPr id="6"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01875" y="955965"/>
            <a:ext cx="5514662" cy="13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610222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‘D’ + land van oorsprong</a:t>
            </a:r>
          </a:p>
        </p:txBody>
      </p:sp>
      <p:sp>
        <p:nvSpPr>
          <p:cNvPr id="3" name="Tijdelijke aanduiding voor inhoud 2"/>
          <p:cNvSpPr>
            <a:spLocks noGrp="1"/>
          </p:cNvSpPr>
          <p:nvPr>
            <p:ph idx="1"/>
          </p:nvPr>
        </p:nvSpPr>
        <p:spPr>
          <a:xfrm>
            <a:off x="1001185" y="2234820"/>
            <a:ext cx="7888778" cy="3817523"/>
          </a:xfrm>
        </p:spPr>
        <p:txBody>
          <a:bodyPr/>
          <a:lstStyle/>
          <a:p>
            <a:pPr marL="0" indent="0">
              <a:buNone/>
            </a:pPr>
            <a:r>
              <a:rPr lang="nl-NL" sz="1700" dirty="0"/>
              <a:t>Product van buiten NL wordt op een gegeven moment </a:t>
            </a:r>
            <a:r>
              <a:rPr lang="nl-NL" sz="1700" b="1" dirty="0"/>
              <a:t>‘fytosanitair’ </a:t>
            </a:r>
            <a:r>
              <a:rPr lang="nl-NL" sz="1700" dirty="0"/>
              <a:t>Nederlands</a:t>
            </a:r>
          </a:p>
          <a:p>
            <a:pPr marL="0" indent="0">
              <a:buNone/>
            </a:pPr>
            <a:r>
              <a:rPr lang="nl-NL" sz="1600" dirty="0"/>
              <a:t>Hiervoor zijn </a:t>
            </a:r>
            <a:r>
              <a:rPr lang="nl-NL" sz="1600" b="1" dirty="0"/>
              <a:t>regels</a:t>
            </a:r>
            <a:r>
              <a:rPr lang="nl-NL" sz="1600" dirty="0"/>
              <a:t> opgesteld door de NVWA:</a:t>
            </a:r>
          </a:p>
          <a:p>
            <a:pPr>
              <a:buFont typeface="Arial" panose="020B0604020202020204" pitchFamily="34" charset="0"/>
              <a:buChar char="•"/>
            </a:pPr>
            <a:r>
              <a:rPr lang="nl-NL" sz="1600" dirty="0"/>
              <a:t>Stekken, kruidachtige vaste planten, kamerplanten: 4 weken</a:t>
            </a:r>
          </a:p>
          <a:p>
            <a:pPr>
              <a:buFont typeface="Arial" panose="020B0604020202020204" pitchFamily="34" charset="0"/>
              <a:buChar char="•"/>
            </a:pPr>
            <a:r>
              <a:rPr lang="nl-NL" sz="1600" dirty="0"/>
              <a:t>Houtige gewassen, bollen: 1 volledige vegetatiecyclus (groeiseizoen)</a:t>
            </a:r>
          </a:p>
          <a:p>
            <a:pPr>
              <a:buFont typeface="Arial" panose="020B0604020202020204" pitchFamily="34" charset="0"/>
              <a:buChar char="•"/>
            </a:pPr>
            <a:r>
              <a:rPr lang="nl-NL" sz="1600" dirty="0"/>
              <a:t>Bonsai-planten en planten van Citrus-</a:t>
            </a:r>
            <a:r>
              <a:rPr lang="nl-NL" sz="1600" dirty="0" err="1"/>
              <a:t>achtigen</a:t>
            </a:r>
            <a:r>
              <a:rPr lang="nl-NL" sz="1600" dirty="0"/>
              <a:t>: 2 maanden</a:t>
            </a:r>
          </a:p>
          <a:p>
            <a:pPr>
              <a:buFont typeface="Arial" panose="020B0604020202020204" pitchFamily="34" charset="0"/>
              <a:buChar char="•"/>
            </a:pPr>
            <a:r>
              <a:rPr lang="nl-NL" sz="1600" dirty="0"/>
              <a:t>Zaden veranderen nooit van origine</a:t>
            </a:r>
          </a:p>
          <a:p>
            <a:pPr>
              <a:buFont typeface="Arial" panose="020B0604020202020204" pitchFamily="34" charset="0"/>
              <a:buChar char="•"/>
            </a:pPr>
            <a:endParaRPr lang="nl-NL" sz="1600" dirty="0"/>
          </a:p>
        </p:txBody>
      </p:sp>
      <p:pic>
        <p:nvPicPr>
          <p:cNvPr id="6"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60397" y="911748"/>
            <a:ext cx="5522975" cy="132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758348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nummer 2"/>
          <p:cNvSpPr txBox="1">
            <a:spLocks noGrp="1"/>
          </p:cNvSpPr>
          <p:nvPr/>
        </p:nvSpPr>
        <p:spPr bwMode="auto">
          <a:xfrm>
            <a:off x="1433513" y="4772025"/>
            <a:ext cx="534591" cy="27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rgbClr val="000000"/>
                </a:solidFill>
                <a:latin typeface="Verdana" pitchFamily="34" charset="0"/>
                <a:cs typeface="Arial" charset="0"/>
              </a:defRPr>
            </a:lvl1pPr>
            <a:lvl2pPr marL="37931725" indent="-37474525">
              <a:defRPr sz="2600">
                <a:solidFill>
                  <a:srgbClr val="000000"/>
                </a:solidFill>
                <a:latin typeface="Verdana" pitchFamily="34" charset="0"/>
                <a:cs typeface="Arial" charset="0"/>
              </a:defRPr>
            </a:lvl2pPr>
            <a:lvl3pPr marL="1143000" indent="-228600">
              <a:defRPr sz="2600">
                <a:solidFill>
                  <a:srgbClr val="000000"/>
                </a:solidFill>
                <a:latin typeface="Verdana" pitchFamily="34" charset="0"/>
                <a:cs typeface="Arial" charset="0"/>
              </a:defRPr>
            </a:lvl3pPr>
            <a:lvl4pPr marL="1600200" indent="-228600">
              <a:defRPr sz="2600">
                <a:solidFill>
                  <a:srgbClr val="000000"/>
                </a:solidFill>
                <a:latin typeface="Verdana" pitchFamily="34" charset="0"/>
                <a:cs typeface="Arial" charset="0"/>
              </a:defRPr>
            </a:lvl4pPr>
            <a:lvl5pPr marL="2057400" indent="-22860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endParaRPr lang="nl-NL" altLang="nl-NL" sz="750"/>
          </a:p>
        </p:txBody>
      </p:sp>
      <p:sp>
        <p:nvSpPr>
          <p:cNvPr id="13318" name="Titel 1"/>
          <p:cNvSpPr>
            <a:spLocks/>
          </p:cNvSpPr>
          <p:nvPr/>
        </p:nvSpPr>
        <p:spPr bwMode="auto">
          <a:xfrm>
            <a:off x="1292464" y="228158"/>
            <a:ext cx="755277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600">
                <a:solidFill>
                  <a:srgbClr val="000000"/>
                </a:solidFill>
                <a:latin typeface="Verdana" pitchFamily="34" charset="0"/>
                <a:cs typeface="Arial" charset="0"/>
              </a:defRPr>
            </a:lvl1pPr>
            <a:lvl2pPr marL="742950" indent="-285750">
              <a:defRPr sz="2600">
                <a:solidFill>
                  <a:srgbClr val="000000"/>
                </a:solidFill>
                <a:latin typeface="Verdana" pitchFamily="34" charset="0"/>
                <a:cs typeface="Arial" charset="0"/>
              </a:defRPr>
            </a:lvl2pPr>
            <a:lvl3pPr marL="1143000" indent="-228600">
              <a:defRPr sz="2600">
                <a:solidFill>
                  <a:srgbClr val="000000"/>
                </a:solidFill>
                <a:latin typeface="Verdana" pitchFamily="34" charset="0"/>
                <a:cs typeface="Arial" charset="0"/>
              </a:defRPr>
            </a:lvl3pPr>
            <a:lvl4pPr marL="1600200" indent="-228600">
              <a:defRPr sz="2600">
                <a:solidFill>
                  <a:srgbClr val="000000"/>
                </a:solidFill>
                <a:latin typeface="Verdana" pitchFamily="34" charset="0"/>
                <a:cs typeface="Arial" charset="0"/>
              </a:defRPr>
            </a:lvl4pPr>
            <a:lvl5pPr marL="2057400" indent="-22860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r>
              <a:rPr lang="en-GB" altLang="fr-FR" sz="3600" b="1" dirty="0" err="1">
                <a:solidFill>
                  <a:srgbClr val="A14115"/>
                </a:solidFill>
                <a:latin typeface="Arial"/>
                <a:cs typeface="Arial"/>
              </a:rPr>
              <a:t>Voorbeeld</a:t>
            </a:r>
            <a:r>
              <a:rPr lang="en-GB" altLang="fr-FR" sz="3600" b="1" dirty="0">
                <a:solidFill>
                  <a:srgbClr val="A14115"/>
                </a:solidFill>
                <a:latin typeface="Arial"/>
                <a:cs typeface="Arial"/>
              </a:rPr>
              <a:t> </a:t>
            </a:r>
            <a:r>
              <a:rPr lang="en-GB" altLang="fr-FR" sz="3600" b="1" dirty="0" err="1">
                <a:solidFill>
                  <a:srgbClr val="A14115"/>
                </a:solidFill>
                <a:latin typeface="Arial"/>
                <a:cs typeface="Arial"/>
              </a:rPr>
              <a:t>plantenpaspoort</a:t>
            </a:r>
            <a:r>
              <a:rPr lang="en-GB" altLang="fr-FR" sz="3600" b="1" dirty="0">
                <a:solidFill>
                  <a:srgbClr val="A14115"/>
                </a:solidFill>
                <a:latin typeface="Arial"/>
                <a:cs typeface="Arial"/>
              </a:rPr>
              <a:t> Rosa</a:t>
            </a:r>
            <a:endParaRPr lang="nl-NL" altLang="nl-NL" sz="2400" dirty="0">
              <a:solidFill>
                <a:srgbClr val="900079"/>
              </a:solidFill>
              <a:ea typeface="Geneva" charset="-128"/>
            </a:endParaRPr>
          </a:p>
        </p:txBody>
      </p:sp>
      <p:pic>
        <p:nvPicPr>
          <p:cNvPr id="11" name="Picture 8" descr="U:\2. HARMFUL ORGANISM\01. LEG - Legislation\Acts under new PH Regulation\Plant passports - format\Format - pictures\EU-FLAG_black_304dpi-mini.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2464" y="1059116"/>
            <a:ext cx="675640" cy="460375"/>
          </a:xfrm>
          <a:prstGeom prst="rect">
            <a:avLst/>
          </a:prstGeom>
          <a:noFill/>
          <a:ln>
            <a:noFill/>
          </a:ln>
        </p:spPr>
      </p:pic>
      <p:sp>
        <p:nvSpPr>
          <p:cNvPr id="12" name="Text Box 2"/>
          <p:cNvSpPr txBox="1">
            <a:spLocks noGrp="1" noChangeArrowheads="1"/>
          </p:cNvSpPr>
          <p:nvPr>
            <p:ph type="body" sz="quarter" idx="4294967295"/>
          </p:nvPr>
        </p:nvSpPr>
        <p:spPr bwMode="auto">
          <a:xfrm>
            <a:off x="1292464" y="955437"/>
            <a:ext cx="7223125" cy="3111500"/>
          </a:xfrm>
          <a:prstGeom prst="rect">
            <a:avLst/>
          </a:prstGeom>
          <a:solidFill>
            <a:srgbClr val="FFFFFF">
              <a:alpha val="0"/>
            </a:srgbClr>
          </a:solidFill>
          <a:ln w="9525">
            <a:solidFill>
              <a:srgbClr val="000000"/>
            </a:solidFill>
            <a:miter lim="800000"/>
            <a:headEnd/>
            <a:tailEnd/>
          </a:ln>
        </p:spPr>
        <p:txBody>
          <a:bodyPr rot="0" vert="horz" wrap="square" lIns="91440" tIns="45720" rIns="91440" bIns="45720" anchor="t" anchorCtr="0">
            <a:noAutofit/>
          </a:bodyPr>
          <a:lstStyle/>
          <a:p>
            <a:pPr marL="741045" indent="0">
              <a:spcAft>
                <a:spcPts val="400"/>
              </a:spcAft>
              <a:buNone/>
            </a:pPr>
            <a:r>
              <a:rPr lang="en-GB" sz="1300" i="1" dirty="0">
                <a:effectLst/>
                <a:latin typeface="Calibri" panose="020F0502020204030204" pitchFamily="34" charset="0"/>
                <a:ea typeface="Calibri" panose="020F0502020204030204" pitchFamily="34" charset="0"/>
                <a:cs typeface="Times New Roman" panose="02020603050405020304" pitchFamily="18" charset="0"/>
              </a:rPr>
              <a:t> 							</a:t>
            </a:r>
            <a:r>
              <a:rPr lang="en-GB" sz="1600" i="1" dirty="0">
                <a:effectLst/>
                <a:ea typeface="Calibri" panose="020F0502020204030204" pitchFamily="34" charset="0"/>
                <a:cs typeface="Times New Roman" panose="02020603050405020304" pitchFamily="18" charset="0"/>
              </a:rPr>
              <a:t>    </a:t>
            </a:r>
            <a:r>
              <a:rPr lang="en-GB" sz="1600" dirty="0" err="1">
                <a:effectLst/>
                <a:ea typeface="Calibri" panose="020F0502020204030204" pitchFamily="34" charset="0"/>
                <a:cs typeface="Times New Roman" panose="02020603050405020304" pitchFamily="18" charset="0"/>
              </a:rPr>
              <a:t>Plantenpaspoort</a:t>
            </a:r>
            <a:r>
              <a:rPr lang="en-GB" sz="1600" i="1" dirty="0">
                <a:effectLst/>
                <a:ea typeface="Calibri" panose="020F0502020204030204" pitchFamily="34" charset="0"/>
                <a:cs typeface="Times New Roman" panose="02020603050405020304" pitchFamily="18" charset="0"/>
              </a:rPr>
              <a:t> / </a:t>
            </a:r>
            <a:r>
              <a:rPr lang="en-GB" sz="1600" dirty="0">
                <a:effectLst/>
                <a:ea typeface="Calibri" panose="020F0502020204030204" pitchFamily="34" charset="0"/>
                <a:cs typeface="Times New Roman" panose="02020603050405020304" pitchFamily="18" charset="0"/>
              </a:rPr>
              <a:t>Plant Passport</a:t>
            </a:r>
            <a:endParaRPr lang="nl-NL" sz="1600" dirty="0">
              <a:effectLst/>
              <a:ea typeface="Calibri" panose="020F0502020204030204" pitchFamily="34" charset="0"/>
              <a:cs typeface="Times New Roman" panose="02020603050405020304" pitchFamily="18" charset="0"/>
            </a:endParaRPr>
          </a:p>
          <a:p>
            <a:pPr marL="457200" indent="0">
              <a:spcAft>
                <a:spcPts val="400"/>
              </a:spcAft>
              <a:buNone/>
            </a:pPr>
            <a:r>
              <a:rPr lang="en-GB" sz="1600" b="1"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ea typeface="Calibri" panose="020F0502020204030204" pitchFamily="34" charset="0"/>
                <a:cs typeface="Times New Roman" panose="02020603050405020304" pitchFamily="18" charset="0"/>
              </a:rPr>
              <a:t> </a:t>
            </a:r>
          </a:p>
          <a:p>
            <a:pPr marL="457200" indent="0">
              <a:spcAft>
                <a:spcPts val="400"/>
              </a:spcAft>
              <a:buNone/>
            </a:pPr>
            <a:r>
              <a:rPr lang="en-GB" sz="1400" b="1" dirty="0">
                <a:effectLst/>
                <a:ea typeface="Calibri" panose="020F0502020204030204" pitchFamily="34" charset="0"/>
                <a:cs typeface="Times New Roman" panose="02020603050405020304" pitchFamily="18" charset="0"/>
              </a:rPr>
              <a:t>A </a:t>
            </a:r>
            <a:r>
              <a:rPr lang="en-US" sz="1400" dirty="0">
                <a:ea typeface="Calibri" panose="020F0502020204030204" pitchFamily="34" charset="0"/>
                <a:cs typeface="Times New Roman" panose="02020603050405020304" pitchFamily="18" charset="0"/>
              </a:rPr>
              <a:t>Rosa </a:t>
            </a:r>
            <a:r>
              <a:rPr lang="en-US" sz="1400" dirty="0" err="1">
                <a:ea typeface="Calibri" panose="020F0502020204030204" pitchFamily="34" charset="0"/>
                <a:cs typeface="Times New Roman" panose="02020603050405020304" pitchFamily="18" charset="0"/>
              </a:rPr>
              <a:t>canina</a:t>
            </a:r>
            <a:endParaRPr lang="nl-NL" sz="1400" dirty="0">
              <a:effectLst/>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1400" b="1" dirty="0">
                <a:effectLst/>
                <a:ea typeface="Calibri" panose="020F0502020204030204" pitchFamily="34" charset="0"/>
                <a:cs typeface="Times New Roman" panose="02020603050405020304" pitchFamily="18" charset="0"/>
              </a:rPr>
              <a:t>	B</a:t>
            </a:r>
            <a:r>
              <a:rPr lang="en-GB" sz="1400" dirty="0">
                <a:effectLst/>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NL - 123456789</a:t>
            </a:r>
            <a:endParaRPr lang="nl-NL" sz="1400" dirty="0">
              <a:effectLst/>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1400" b="1" dirty="0">
                <a:effectLst/>
                <a:ea typeface="Calibri" panose="020F0502020204030204" pitchFamily="34" charset="0"/>
                <a:cs typeface="Times New Roman" panose="02020603050405020304" pitchFamily="18" charset="0"/>
              </a:rPr>
              <a:t>	C</a:t>
            </a:r>
            <a:r>
              <a:rPr lang="en-GB" sz="1400" dirty="0">
                <a:effectLst/>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172015						</a:t>
            </a:r>
            <a:endParaRPr lang="nl-NL" sz="1400" dirty="0">
              <a:effectLst/>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1400" b="1" dirty="0">
                <a:effectLst/>
                <a:ea typeface="Calibri" panose="020F0502020204030204" pitchFamily="34" charset="0"/>
                <a:cs typeface="Times New Roman" panose="02020603050405020304" pitchFamily="18" charset="0"/>
              </a:rPr>
              <a:t>	D </a:t>
            </a:r>
            <a:r>
              <a:rPr lang="en-US" sz="1400" dirty="0">
                <a:ea typeface="Calibri" panose="020F0502020204030204" pitchFamily="34" charset="0"/>
                <a:cs typeface="Times New Roman" panose="02020603050405020304" pitchFamily="18" charset="0"/>
              </a:rPr>
              <a:t>DE</a:t>
            </a:r>
            <a:endParaRPr lang="nl-NL" sz="1400" dirty="0">
              <a:effectLst/>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2756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nummer 2"/>
          <p:cNvSpPr txBox="1">
            <a:spLocks noGrp="1"/>
          </p:cNvSpPr>
          <p:nvPr/>
        </p:nvSpPr>
        <p:spPr bwMode="auto">
          <a:xfrm>
            <a:off x="1433513" y="4772025"/>
            <a:ext cx="534591" cy="27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rgbClr val="000000"/>
                </a:solidFill>
                <a:latin typeface="Verdana" pitchFamily="34" charset="0"/>
                <a:cs typeface="Arial" charset="0"/>
              </a:defRPr>
            </a:lvl1pPr>
            <a:lvl2pPr marL="37931725" indent="-37474525">
              <a:defRPr sz="2600">
                <a:solidFill>
                  <a:srgbClr val="000000"/>
                </a:solidFill>
                <a:latin typeface="Verdana" pitchFamily="34" charset="0"/>
                <a:cs typeface="Arial" charset="0"/>
              </a:defRPr>
            </a:lvl2pPr>
            <a:lvl3pPr marL="1143000" indent="-228600">
              <a:defRPr sz="2600">
                <a:solidFill>
                  <a:srgbClr val="000000"/>
                </a:solidFill>
                <a:latin typeface="Verdana" pitchFamily="34" charset="0"/>
                <a:cs typeface="Arial" charset="0"/>
              </a:defRPr>
            </a:lvl3pPr>
            <a:lvl4pPr marL="1600200" indent="-228600">
              <a:defRPr sz="2600">
                <a:solidFill>
                  <a:srgbClr val="000000"/>
                </a:solidFill>
                <a:latin typeface="Verdana" pitchFamily="34" charset="0"/>
                <a:cs typeface="Arial" charset="0"/>
              </a:defRPr>
            </a:lvl4pPr>
            <a:lvl5pPr marL="2057400" indent="-22860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endParaRPr lang="nl-NL" altLang="nl-NL" sz="750"/>
          </a:p>
        </p:txBody>
      </p:sp>
      <p:sp>
        <p:nvSpPr>
          <p:cNvPr id="13318" name="Titel 1"/>
          <p:cNvSpPr>
            <a:spLocks/>
          </p:cNvSpPr>
          <p:nvPr/>
        </p:nvSpPr>
        <p:spPr bwMode="auto">
          <a:xfrm>
            <a:off x="1292464" y="228158"/>
            <a:ext cx="755277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600">
                <a:solidFill>
                  <a:srgbClr val="000000"/>
                </a:solidFill>
                <a:latin typeface="Verdana" pitchFamily="34" charset="0"/>
                <a:cs typeface="Arial" charset="0"/>
              </a:defRPr>
            </a:lvl1pPr>
            <a:lvl2pPr marL="742950" indent="-285750">
              <a:defRPr sz="2600">
                <a:solidFill>
                  <a:srgbClr val="000000"/>
                </a:solidFill>
                <a:latin typeface="Verdana" pitchFamily="34" charset="0"/>
                <a:cs typeface="Arial" charset="0"/>
              </a:defRPr>
            </a:lvl2pPr>
            <a:lvl3pPr marL="1143000" indent="-228600">
              <a:defRPr sz="2600">
                <a:solidFill>
                  <a:srgbClr val="000000"/>
                </a:solidFill>
                <a:latin typeface="Verdana" pitchFamily="34" charset="0"/>
                <a:cs typeface="Arial" charset="0"/>
              </a:defRPr>
            </a:lvl3pPr>
            <a:lvl4pPr marL="1600200" indent="-228600">
              <a:defRPr sz="2600">
                <a:solidFill>
                  <a:srgbClr val="000000"/>
                </a:solidFill>
                <a:latin typeface="Verdana" pitchFamily="34" charset="0"/>
                <a:cs typeface="Arial" charset="0"/>
              </a:defRPr>
            </a:lvl4pPr>
            <a:lvl5pPr marL="2057400" indent="-22860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r>
              <a:rPr lang="en-GB" altLang="fr-FR" sz="3600" b="1" dirty="0" err="1">
                <a:solidFill>
                  <a:srgbClr val="A14115"/>
                </a:solidFill>
                <a:latin typeface="Arial"/>
                <a:cs typeface="Arial"/>
              </a:rPr>
              <a:t>Streepjescode</a:t>
            </a:r>
            <a:r>
              <a:rPr lang="en-GB" altLang="fr-FR" sz="3600" b="1" dirty="0">
                <a:solidFill>
                  <a:srgbClr val="A14115"/>
                </a:solidFill>
                <a:latin typeface="Arial"/>
                <a:cs typeface="Arial"/>
              </a:rPr>
              <a:t>, QR code, </a:t>
            </a:r>
            <a:r>
              <a:rPr lang="en-GB" altLang="fr-FR" sz="3600" b="1" dirty="0" err="1">
                <a:solidFill>
                  <a:srgbClr val="A14115"/>
                </a:solidFill>
                <a:latin typeface="Arial"/>
                <a:cs typeface="Arial"/>
              </a:rPr>
              <a:t>e.d.</a:t>
            </a:r>
            <a:endParaRPr lang="nl-NL" altLang="nl-NL" sz="2400" dirty="0">
              <a:solidFill>
                <a:srgbClr val="900079"/>
              </a:solidFill>
              <a:ea typeface="Geneva" charset="-128"/>
            </a:endParaRPr>
          </a:p>
        </p:txBody>
      </p:sp>
      <p:pic>
        <p:nvPicPr>
          <p:cNvPr id="11" name="Picture 8" descr="U:\2. HARMFUL ORGANISM\01. LEG - Legislation\Acts under new PH Regulation\Plant passports - format\Format - pictures\EU-FLAG_black_304dpi-mini.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2464" y="1059116"/>
            <a:ext cx="675640" cy="460375"/>
          </a:xfrm>
          <a:prstGeom prst="rect">
            <a:avLst/>
          </a:prstGeom>
          <a:noFill/>
          <a:ln>
            <a:noFill/>
          </a:ln>
        </p:spPr>
      </p:pic>
      <p:sp>
        <p:nvSpPr>
          <p:cNvPr id="12" name="Text Box 2"/>
          <p:cNvSpPr txBox="1">
            <a:spLocks noGrp="1" noChangeArrowheads="1"/>
          </p:cNvSpPr>
          <p:nvPr>
            <p:ph type="body" sz="quarter" idx="4294967295"/>
          </p:nvPr>
        </p:nvSpPr>
        <p:spPr bwMode="auto">
          <a:xfrm>
            <a:off x="987552" y="1059115"/>
            <a:ext cx="7995514" cy="2174535"/>
          </a:xfrm>
          <a:prstGeom prst="rect">
            <a:avLst/>
          </a:prstGeom>
          <a:solidFill>
            <a:srgbClr val="FFFFFF">
              <a:alpha val="0"/>
            </a:srgbClr>
          </a:solidFill>
          <a:ln w="9525">
            <a:solidFill>
              <a:srgbClr val="000000"/>
            </a:solidFill>
            <a:miter lim="800000"/>
            <a:headEnd/>
            <a:tailEnd/>
          </a:ln>
        </p:spPr>
        <p:txBody>
          <a:bodyPr rot="0" vert="horz" wrap="square" lIns="91440" tIns="45720" rIns="91440" bIns="45720" anchor="t" anchorCtr="0">
            <a:noAutofit/>
          </a:bodyPr>
          <a:lstStyle/>
          <a:p>
            <a:pPr marL="741045" indent="0">
              <a:spcAft>
                <a:spcPts val="400"/>
              </a:spcAft>
              <a:buNone/>
            </a:pPr>
            <a:r>
              <a:rPr lang="en-GB" sz="1300" i="1" dirty="0">
                <a:effectLst/>
                <a:latin typeface="Calibri" panose="020F0502020204030204" pitchFamily="34" charset="0"/>
                <a:ea typeface="Calibri" panose="020F0502020204030204" pitchFamily="34" charset="0"/>
                <a:cs typeface="Times New Roman" panose="02020603050405020304" pitchFamily="18" charset="0"/>
              </a:rPr>
              <a:t> 							</a:t>
            </a:r>
            <a:r>
              <a:rPr lang="en-GB" sz="1600" i="1" dirty="0">
                <a:effectLst/>
                <a:ea typeface="Calibri" panose="020F0502020204030204" pitchFamily="34" charset="0"/>
                <a:cs typeface="Times New Roman" panose="02020603050405020304" pitchFamily="18" charset="0"/>
              </a:rPr>
              <a:t>    </a:t>
            </a:r>
            <a:r>
              <a:rPr lang="en-GB" sz="1600" dirty="0" err="1">
                <a:effectLst/>
                <a:ea typeface="Calibri" panose="020F0502020204030204" pitchFamily="34" charset="0"/>
                <a:cs typeface="Times New Roman" panose="02020603050405020304" pitchFamily="18" charset="0"/>
              </a:rPr>
              <a:t>Plantenpaspoort</a:t>
            </a:r>
            <a:r>
              <a:rPr lang="en-GB" sz="1600" i="1" dirty="0">
                <a:effectLst/>
                <a:ea typeface="Calibri" panose="020F0502020204030204" pitchFamily="34" charset="0"/>
                <a:cs typeface="Times New Roman" panose="02020603050405020304" pitchFamily="18" charset="0"/>
              </a:rPr>
              <a:t> / </a:t>
            </a:r>
            <a:r>
              <a:rPr lang="en-GB" sz="1600" dirty="0">
                <a:effectLst/>
                <a:ea typeface="Calibri" panose="020F0502020204030204" pitchFamily="34" charset="0"/>
                <a:cs typeface="Times New Roman" panose="02020603050405020304" pitchFamily="18" charset="0"/>
              </a:rPr>
              <a:t>Plant Passport</a:t>
            </a:r>
            <a:endParaRPr lang="nl-NL" sz="1600" dirty="0">
              <a:effectLst/>
              <a:ea typeface="Calibri" panose="020F0502020204030204" pitchFamily="34" charset="0"/>
              <a:cs typeface="Times New Roman" panose="02020603050405020304" pitchFamily="18" charset="0"/>
            </a:endParaRPr>
          </a:p>
          <a:p>
            <a:pPr marL="457200" indent="0">
              <a:spcAft>
                <a:spcPts val="400"/>
              </a:spcAft>
              <a:buNone/>
            </a:pPr>
            <a:r>
              <a:rPr lang="en-GB" sz="1600" b="1"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ea typeface="Calibri" panose="020F0502020204030204" pitchFamily="34" charset="0"/>
                <a:cs typeface="Times New Roman" panose="02020603050405020304" pitchFamily="18" charset="0"/>
              </a:rPr>
              <a:t> </a:t>
            </a:r>
          </a:p>
          <a:p>
            <a:pPr marL="457200" indent="0">
              <a:spcAft>
                <a:spcPts val="400"/>
              </a:spcAft>
              <a:buNone/>
            </a:pPr>
            <a:r>
              <a:rPr lang="en-GB" sz="1400" b="1" dirty="0">
                <a:effectLst/>
                <a:ea typeface="Calibri" panose="020F0502020204030204" pitchFamily="34" charset="0"/>
                <a:cs typeface="Times New Roman" panose="02020603050405020304" pitchFamily="18" charset="0"/>
              </a:rPr>
              <a:t>A </a:t>
            </a:r>
            <a:r>
              <a:rPr lang="en-US" sz="1400" dirty="0">
                <a:ea typeface="Calibri" panose="020F0502020204030204" pitchFamily="34" charset="0"/>
                <a:cs typeface="Times New Roman" panose="02020603050405020304" pitchFamily="18" charset="0"/>
              </a:rPr>
              <a:t>Rosa </a:t>
            </a:r>
            <a:r>
              <a:rPr lang="en-US" sz="1400" dirty="0" err="1">
                <a:ea typeface="Calibri" panose="020F0502020204030204" pitchFamily="34" charset="0"/>
                <a:cs typeface="Times New Roman" panose="02020603050405020304" pitchFamily="18" charset="0"/>
              </a:rPr>
              <a:t>canina</a:t>
            </a:r>
            <a:endParaRPr lang="nl-NL" sz="1400" dirty="0">
              <a:effectLst/>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1400" b="1" dirty="0">
                <a:effectLst/>
                <a:ea typeface="Calibri" panose="020F0502020204030204" pitchFamily="34" charset="0"/>
                <a:cs typeface="Times New Roman" panose="02020603050405020304" pitchFamily="18" charset="0"/>
              </a:rPr>
              <a:t>	B</a:t>
            </a:r>
            <a:r>
              <a:rPr lang="en-GB" sz="1400" dirty="0">
                <a:effectLst/>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NL - 123456789</a:t>
            </a:r>
            <a:endParaRPr lang="nl-NL" sz="1400" dirty="0">
              <a:effectLst/>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1400" b="1" dirty="0">
                <a:effectLst/>
                <a:ea typeface="Calibri" panose="020F0502020204030204" pitchFamily="34" charset="0"/>
                <a:cs typeface="Times New Roman" panose="02020603050405020304" pitchFamily="18" charset="0"/>
              </a:rPr>
              <a:t>	C</a:t>
            </a:r>
            <a:r>
              <a:rPr lang="en-GB" sz="1400" dirty="0">
                <a:effectLst/>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172015						</a:t>
            </a:r>
            <a:endParaRPr lang="nl-NL" sz="1400" dirty="0">
              <a:effectLst/>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1400" b="1" dirty="0">
                <a:effectLst/>
                <a:ea typeface="Calibri" panose="020F0502020204030204" pitchFamily="34" charset="0"/>
                <a:cs typeface="Times New Roman" panose="02020603050405020304" pitchFamily="18" charset="0"/>
              </a:rPr>
              <a:t>	D </a:t>
            </a:r>
            <a:r>
              <a:rPr lang="en-US" sz="1400" dirty="0">
                <a:ea typeface="Calibri" panose="020F0502020204030204" pitchFamily="34" charset="0"/>
                <a:cs typeface="Times New Roman" panose="02020603050405020304" pitchFamily="18" charset="0"/>
              </a:rPr>
              <a:t>DE</a:t>
            </a:r>
            <a:endParaRPr lang="nl-NL" sz="1400" dirty="0">
              <a:effectLst/>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1800" dirty="0" err="1">
                <a:latin typeface="Arial" panose="020B0604020202020204" pitchFamily="34" charset="0"/>
                <a:ea typeface="Calibri" panose="020F0502020204030204" pitchFamily="34" charset="0"/>
                <a:cs typeface="Arial" panose="020B0604020202020204" pitchFamily="34" charset="0"/>
              </a:rPr>
              <a:t>Indien</a:t>
            </a:r>
            <a:r>
              <a:rPr lang="en-GB" sz="1800" dirty="0">
                <a:latin typeface="Arial" panose="020B0604020202020204" pitchFamily="34" charset="0"/>
                <a:ea typeface="Calibri" panose="020F0502020204030204" pitchFamily="34" charset="0"/>
                <a:cs typeface="Arial" panose="020B0604020202020204" pitchFamily="34" charset="0"/>
              </a:rPr>
              <a:t> van </a:t>
            </a:r>
            <a:r>
              <a:rPr lang="en-GB" sz="1800" dirty="0" err="1">
                <a:latin typeface="Arial" panose="020B0604020202020204" pitchFamily="34" charset="0"/>
                <a:ea typeface="Calibri" panose="020F0502020204030204" pitchFamily="34" charset="0"/>
                <a:cs typeface="Arial" panose="020B0604020202020204" pitchFamily="34" charset="0"/>
              </a:rPr>
              <a:t>toepassing</a:t>
            </a:r>
            <a:r>
              <a:rPr lang="en-GB" sz="1800" dirty="0">
                <a:latin typeface="Arial" panose="020B0604020202020204" pitchFamily="34" charset="0"/>
                <a:ea typeface="Calibri" panose="020F0502020204030204" pitchFamily="34" charset="0"/>
                <a:cs typeface="Arial" panose="020B0604020202020204" pitchFamily="34" charset="0"/>
              </a:rPr>
              <a:t>: </a:t>
            </a:r>
            <a:r>
              <a:rPr lang="en-GB" sz="1800" dirty="0" err="1">
                <a:latin typeface="Arial" panose="020B0604020202020204" pitchFamily="34" charset="0"/>
                <a:ea typeface="Calibri" panose="020F0502020204030204" pitchFamily="34" charset="0"/>
                <a:cs typeface="Arial" panose="020B0604020202020204" pitchFamily="34" charset="0"/>
              </a:rPr>
              <a:t>een</a:t>
            </a:r>
            <a:r>
              <a:rPr lang="en-GB" sz="1800" dirty="0">
                <a:latin typeface="Arial" panose="020B0604020202020204" pitchFamily="34" charset="0"/>
                <a:ea typeface="Calibri" panose="020F0502020204030204" pitchFamily="34" charset="0"/>
                <a:cs typeface="Arial" panose="020B0604020202020204" pitchFamily="34" charset="0"/>
              </a:rPr>
              <a:t> </a:t>
            </a:r>
            <a:r>
              <a:rPr lang="en-GB" sz="1800" dirty="0" err="1">
                <a:latin typeface="Arial" panose="020B0604020202020204" pitchFamily="34" charset="0"/>
                <a:ea typeface="Calibri" panose="020F0502020204030204" pitchFamily="34" charset="0"/>
                <a:cs typeface="Arial" panose="020B0604020202020204" pitchFamily="34" charset="0"/>
              </a:rPr>
              <a:t>unieke</a:t>
            </a:r>
            <a:r>
              <a:rPr lang="en-GB" sz="1800" dirty="0">
                <a:latin typeface="Arial" panose="020B0604020202020204" pitchFamily="34" charset="0"/>
                <a:ea typeface="Calibri" panose="020F0502020204030204" pitchFamily="34" charset="0"/>
                <a:cs typeface="Arial" panose="020B0604020202020204" pitchFamily="34" charset="0"/>
              </a:rPr>
              <a:t> </a:t>
            </a:r>
            <a:r>
              <a:rPr lang="en-GB" sz="1800" dirty="0" err="1">
                <a:latin typeface="Arial" panose="020B0604020202020204" pitchFamily="34" charset="0"/>
                <a:ea typeface="Calibri" panose="020F0502020204030204" pitchFamily="34" charset="0"/>
                <a:cs typeface="Arial" panose="020B0604020202020204" pitchFamily="34" charset="0"/>
              </a:rPr>
              <a:t>streepjescode</a:t>
            </a:r>
            <a:r>
              <a:rPr lang="en-GB" sz="1800" dirty="0">
                <a:latin typeface="Arial" panose="020B0604020202020204" pitchFamily="34" charset="0"/>
                <a:ea typeface="Calibri" panose="020F0502020204030204" pitchFamily="34" charset="0"/>
                <a:cs typeface="Arial" panose="020B0604020202020204" pitchFamily="34" charset="0"/>
              </a:rPr>
              <a:t>, QR-code, hologram, chip of </a:t>
            </a:r>
            <a:r>
              <a:rPr lang="en-GB" sz="1800" dirty="0" err="1">
                <a:latin typeface="Arial" panose="020B0604020202020204" pitchFamily="34" charset="0"/>
                <a:ea typeface="Calibri" panose="020F0502020204030204" pitchFamily="34" charset="0"/>
                <a:cs typeface="Arial" panose="020B0604020202020204" pitchFamily="34" charset="0"/>
              </a:rPr>
              <a:t>andere</a:t>
            </a:r>
            <a:r>
              <a:rPr lang="en-GB" sz="1800" dirty="0">
                <a:latin typeface="Arial" panose="020B0604020202020204" pitchFamily="34" charset="0"/>
                <a:ea typeface="Calibri" panose="020F0502020204030204" pitchFamily="34" charset="0"/>
                <a:cs typeface="Arial" panose="020B0604020202020204" pitchFamily="34" charset="0"/>
              </a:rPr>
              <a:t> </a:t>
            </a:r>
            <a:r>
              <a:rPr lang="en-GB" sz="1800" dirty="0" err="1">
                <a:latin typeface="Arial" panose="020B0604020202020204" pitchFamily="34" charset="0"/>
                <a:ea typeface="Calibri" panose="020F0502020204030204" pitchFamily="34" charset="0"/>
                <a:cs typeface="Arial" panose="020B0604020202020204" pitchFamily="34" charset="0"/>
              </a:rPr>
              <a:t>gegevensdrager</a:t>
            </a:r>
            <a:r>
              <a:rPr lang="en-GB" sz="1800" dirty="0">
                <a:latin typeface="Arial" panose="020B0604020202020204" pitchFamily="34" charset="0"/>
                <a:ea typeface="Calibri" panose="020F0502020204030204" pitchFamily="34" charset="0"/>
                <a:cs typeface="Arial" panose="020B0604020202020204" pitchFamily="34" charset="0"/>
              </a:rPr>
              <a:t> die de </a:t>
            </a:r>
            <a:r>
              <a:rPr lang="en-GB" sz="1800" dirty="0" err="1">
                <a:latin typeface="Arial" panose="020B0604020202020204" pitchFamily="34" charset="0"/>
                <a:ea typeface="Calibri" panose="020F0502020204030204" pitchFamily="34" charset="0"/>
                <a:cs typeface="Arial" panose="020B0604020202020204" pitchFamily="34" charset="0"/>
              </a:rPr>
              <a:t>traceerbaarheidscode</a:t>
            </a:r>
            <a:r>
              <a:rPr lang="en-GB" sz="1800" dirty="0">
                <a:latin typeface="Arial" panose="020B0604020202020204" pitchFamily="34" charset="0"/>
                <a:ea typeface="Calibri" panose="020F0502020204030204" pitchFamily="34" charset="0"/>
                <a:cs typeface="Arial" panose="020B0604020202020204" pitchFamily="34" charset="0"/>
              </a:rPr>
              <a:t> (</a:t>
            </a:r>
            <a:r>
              <a:rPr lang="en-GB" sz="1800" dirty="0" err="1">
                <a:latin typeface="Arial" panose="020B0604020202020204" pitchFamily="34" charset="0"/>
                <a:ea typeface="Calibri" panose="020F0502020204030204" pitchFamily="34" charset="0"/>
                <a:cs typeface="Arial" panose="020B0604020202020204" pitchFamily="34" charset="0"/>
              </a:rPr>
              <a:t>bij</a:t>
            </a:r>
            <a:r>
              <a:rPr lang="en-GB" sz="1800" dirty="0">
                <a:latin typeface="Arial" panose="020B0604020202020204" pitchFamily="34" charset="0"/>
                <a:ea typeface="Calibri" panose="020F0502020204030204" pitchFamily="34" charset="0"/>
                <a:cs typeface="Arial" panose="020B0604020202020204" pitchFamily="34" charset="0"/>
              </a:rPr>
              <a:t> </a:t>
            </a:r>
            <a:r>
              <a:rPr lang="en-GB" sz="1800" b="1" dirty="0">
                <a:latin typeface="Arial" panose="020B0604020202020204" pitchFamily="34" charset="0"/>
                <a:ea typeface="Calibri" panose="020F0502020204030204" pitchFamily="34" charset="0"/>
                <a:cs typeface="Arial" panose="020B0604020202020204" pitchFamily="34" charset="0"/>
              </a:rPr>
              <a:t>C</a:t>
            </a:r>
            <a:r>
              <a:rPr lang="en-GB" sz="1800" dirty="0">
                <a:latin typeface="Arial" panose="020B0604020202020204" pitchFamily="34" charset="0"/>
                <a:ea typeface="Calibri" panose="020F0502020204030204" pitchFamily="34" charset="0"/>
                <a:cs typeface="Arial" panose="020B0604020202020204" pitchFamily="34" charset="0"/>
              </a:rPr>
              <a:t>) </a:t>
            </a:r>
            <a:r>
              <a:rPr lang="en-GB" sz="1800" b="1" dirty="0" err="1">
                <a:latin typeface="Arial" panose="020B0604020202020204" pitchFamily="34" charset="0"/>
                <a:ea typeface="Calibri" panose="020F0502020204030204" pitchFamily="34" charset="0"/>
                <a:cs typeface="Arial" panose="020B0604020202020204" pitchFamily="34" charset="0"/>
              </a:rPr>
              <a:t>aanvult</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descr="Machine generated alternative text: [t&#10;I&#10;Ï iii&#10;4&#10;Ï&#10;ii&#10;I&#10;i&#10;Ï&#10;i&#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571750"/>
            <a:ext cx="1351370" cy="365659"/>
          </a:xfrm>
          <a:prstGeom prst="rect">
            <a:avLst/>
          </a:prstGeom>
          <a:noFill/>
          <a:ln>
            <a:noFill/>
          </a:ln>
          <a:effectLst>
            <a:glow rad="127000">
              <a:srgbClr val="4F81BD">
                <a:alpha val="0"/>
              </a:srgbClr>
            </a:glow>
          </a:effectLst>
        </p:spPr>
      </p:pic>
      <p:pic>
        <p:nvPicPr>
          <p:cNvPr id="14" name="Picture 330" descr="C:\Users\vagnern\AppData\Local\Local Documents - no backup\Pictures\QRcod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3009" y="2587256"/>
            <a:ext cx="334645" cy="334645"/>
          </a:xfrm>
          <a:prstGeom prst="rect">
            <a:avLst/>
          </a:prstGeom>
          <a:noFill/>
          <a:ln>
            <a:noFill/>
          </a:ln>
        </p:spPr>
      </p:pic>
    </p:spTree>
    <p:extLst>
      <p:ext uri="{BB962C8B-B14F-4D97-AF65-F5344CB8AC3E}">
        <p14:creationId xmlns:p14="http://schemas.microsoft.com/office/powerpoint/2010/main" val="4008006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Grp="1" noChangeArrowheads="1"/>
          </p:cNvSpPr>
          <p:nvPr>
            <p:ph type="title"/>
          </p:nvPr>
        </p:nvSpPr>
        <p:spPr bwMode="auto">
          <a:xfrm>
            <a:off x="914400" y="113199"/>
            <a:ext cx="8229600" cy="646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spcBef>
                <a:spcPct val="50000"/>
              </a:spcBef>
            </a:pPr>
            <a:r>
              <a:rPr lang="nl-NL" sz="3600" b="1" dirty="0">
                <a:solidFill>
                  <a:srgbClr val="A84A08"/>
                </a:solidFill>
                <a:latin typeface="Arial"/>
                <a:cs typeface="Arial"/>
              </a:rPr>
              <a:t>Keuringsdiensten Nederland</a:t>
            </a:r>
          </a:p>
        </p:txBody>
      </p:sp>
      <p:pic>
        <p:nvPicPr>
          <p:cNvPr id="5" name="Picture 12" descr="bkd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5513" y="947768"/>
            <a:ext cx="733425"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logona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1390" y="1352285"/>
            <a:ext cx="936625"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4" descr="NAKK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3570" y="2200777"/>
            <a:ext cx="1463675"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13" descr="KCB_logo342tekst.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68771"/>
          <a:stretch>
            <a:fillRect/>
          </a:stretch>
        </p:blipFill>
        <p:spPr bwMode="auto">
          <a:xfrm>
            <a:off x="8114300" y="2627562"/>
            <a:ext cx="796337" cy="784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6"/>
          <p:cNvSpPr txBox="1">
            <a:spLocks noChangeArrowheads="1"/>
          </p:cNvSpPr>
          <p:nvPr/>
        </p:nvSpPr>
        <p:spPr bwMode="auto">
          <a:xfrm>
            <a:off x="904931" y="892384"/>
            <a:ext cx="6170343" cy="339447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noAutofit/>
          </a:bodyPr>
          <a:lst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Calibri" charset="0"/>
                <a:ea typeface="MS PGothic" charset="0"/>
                <a:cs typeface="MS PGothic" charset="0"/>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Calibri" charset="0"/>
                <a:ea typeface="MS PGothic" charset="0"/>
                <a:cs typeface="MS PGothic" charset="0"/>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Calibri" charset="0"/>
                <a:ea typeface="MS PGothic" charset="0"/>
                <a:cs typeface="MS PGothic" charset="0"/>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Calibri" charset="0"/>
                <a:ea typeface="MS PGothic" charset="0"/>
                <a:cs typeface="MS PGothic" charset="0"/>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Calibri" charset="0"/>
                <a:ea typeface="MS PGothic" charset="0"/>
                <a:cs typeface="MS PGothic" charset="0"/>
              </a:defRPr>
            </a:lvl5pPr>
            <a:lvl6pPr marL="2514542" indent="-228595" algn="l" defTabSz="457189" rtl="0" eaLnBrk="0" fontAlgn="base" latinLnBrk="0" hangingPunct="0">
              <a:spcBef>
                <a:spcPct val="20000"/>
              </a:spcBef>
              <a:spcAft>
                <a:spcPct val="0"/>
              </a:spcAft>
              <a:buFont typeface="Arial" charset="0"/>
              <a:buChar char="»"/>
              <a:defRPr sz="2000" kern="1200">
                <a:solidFill>
                  <a:schemeClr val="tx1"/>
                </a:solidFill>
                <a:latin typeface="Calibri" charset="0"/>
                <a:ea typeface="MS PGothic" charset="0"/>
                <a:cs typeface="MS PGothic" charset="0"/>
              </a:defRPr>
            </a:lvl6pPr>
            <a:lvl7pPr marL="2971731" indent="-228595" algn="l" defTabSz="457189" rtl="0" eaLnBrk="0" fontAlgn="base" latinLnBrk="0" hangingPunct="0">
              <a:spcBef>
                <a:spcPct val="20000"/>
              </a:spcBef>
              <a:spcAft>
                <a:spcPct val="0"/>
              </a:spcAft>
              <a:buFont typeface="Arial" charset="0"/>
              <a:buChar char="»"/>
              <a:defRPr sz="2000" kern="1200">
                <a:solidFill>
                  <a:schemeClr val="tx1"/>
                </a:solidFill>
                <a:latin typeface="Calibri" charset="0"/>
                <a:ea typeface="MS PGothic" charset="0"/>
                <a:cs typeface="MS PGothic" charset="0"/>
              </a:defRPr>
            </a:lvl7pPr>
            <a:lvl8pPr marL="3428921" indent="-228595" algn="l" defTabSz="457189" rtl="0" eaLnBrk="0" fontAlgn="base" latinLnBrk="0" hangingPunct="0">
              <a:spcBef>
                <a:spcPct val="20000"/>
              </a:spcBef>
              <a:spcAft>
                <a:spcPct val="0"/>
              </a:spcAft>
              <a:buFont typeface="Arial" charset="0"/>
              <a:buChar char="»"/>
              <a:defRPr sz="2000" kern="1200">
                <a:solidFill>
                  <a:schemeClr val="tx1"/>
                </a:solidFill>
                <a:latin typeface="Calibri" charset="0"/>
                <a:ea typeface="MS PGothic" charset="0"/>
                <a:cs typeface="MS PGothic" charset="0"/>
              </a:defRPr>
            </a:lvl8pPr>
            <a:lvl9pPr marL="3886110" indent="-228595" algn="l" defTabSz="457189" rtl="0" eaLnBrk="0" fontAlgn="base" latinLnBrk="0" hangingPunct="0">
              <a:spcBef>
                <a:spcPct val="20000"/>
              </a:spcBef>
              <a:spcAft>
                <a:spcPct val="0"/>
              </a:spcAft>
              <a:buFont typeface="Arial" charset="0"/>
              <a:buChar char="»"/>
              <a:defRPr sz="2000" kern="1200">
                <a:solidFill>
                  <a:schemeClr val="tx1"/>
                </a:solidFill>
                <a:latin typeface="Calibri" charset="0"/>
                <a:ea typeface="MS PGothic" charset="0"/>
                <a:cs typeface="MS PGothic" charset="0"/>
              </a:defRPr>
            </a:lvl9pPr>
          </a:lstStyle>
          <a:p>
            <a:pPr marL="342900" indent="-342900">
              <a:lnSpc>
                <a:spcPct val="130000"/>
              </a:lnSpc>
            </a:pPr>
            <a:r>
              <a:rPr lang="nl-NL" sz="2000" dirty="0">
                <a:latin typeface="Arial" charset="0"/>
              </a:rPr>
              <a:t>Bloembollenkeuringsdienst (BKD)</a:t>
            </a:r>
            <a:endParaRPr lang="nl-NL" altLang="ja-JP" sz="2000" dirty="0">
              <a:latin typeface="Arial" charset="0"/>
            </a:endParaRPr>
          </a:p>
          <a:p>
            <a:pPr marL="342900" indent="-342900">
              <a:lnSpc>
                <a:spcPct val="130000"/>
              </a:lnSpc>
            </a:pPr>
            <a:r>
              <a:rPr lang="nl-NL" sz="2000" dirty="0">
                <a:latin typeface="Arial" charset="0"/>
                <a:cs typeface="Arial" charset="0"/>
              </a:rPr>
              <a:t>Nederlandse Algemene Keuringsdienst voor Landbouwgewassen (NAK)</a:t>
            </a:r>
          </a:p>
          <a:p>
            <a:pPr marL="342900" indent="-342900">
              <a:lnSpc>
                <a:spcPct val="130000"/>
              </a:lnSpc>
            </a:pPr>
            <a:r>
              <a:rPr lang="nl-NL" altLang="nl-NL" sz="2000" dirty="0">
                <a:latin typeface="Arial" panose="020B0604020202020204" pitchFamily="34" charset="0"/>
                <a:cs typeface="Arial" panose="020B0604020202020204" pitchFamily="34" charset="0"/>
              </a:rPr>
              <a:t>Nederlandse Algemene Kwaliteitsdienst Tuinbouw (Naktuinbouw)</a:t>
            </a:r>
          </a:p>
          <a:p>
            <a:pPr marL="342900" indent="-342900">
              <a:lnSpc>
                <a:spcPct val="130000"/>
              </a:lnSpc>
            </a:pPr>
            <a:r>
              <a:rPr lang="nl-NL" sz="2000" dirty="0">
                <a:latin typeface="Arial" panose="020B0604020202020204" pitchFamily="34" charset="0"/>
                <a:cs typeface="Arial" panose="020B0604020202020204" pitchFamily="34" charset="0"/>
              </a:rPr>
              <a:t>Kwaliteits-Controle-Bureau (KCB)</a:t>
            </a:r>
          </a:p>
          <a:p>
            <a:pPr marL="0" indent="0">
              <a:lnSpc>
                <a:spcPct val="130000"/>
              </a:lnSpc>
              <a:buNone/>
            </a:pPr>
            <a:br>
              <a:rPr lang="nl-NL" sz="2000" dirty="0">
                <a:latin typeface="Arial" panose="020B0604020202020204" pitchFamily="34" charset="0"/>
                <a:cs typeface="Arial" panose="020B0604020202020204" pitchFamily="34" charset="0"/>
              </a:rPr>
            </a:br>
            <a:endParaRPr lang="nl-NL" sz="1400" dirty="0">
              <a:latin typeface="Arial" panose="020B0604020202020204" pitchFamily="34" charset="0"/>
              <a:cs typeface="Arial" panose="020B0604020202020204" pitchFamily="34" charset="0"/>
            </a:endParaRPr>
          </a:p>
          <a:p>
            <a:pPr marL="342900" indent="-342900">
              <a:lnSpc>
                <a:spcPct val="130000"/>
              </a:lnSpc>
            </a:pPr>
            <a:r>
              <a:rPr lang="nl-NL" sz="2000" dirty="0">
                <a:latin typeface="Arial" panose="020B0604020202020204" pitchFamily="34" charset="0"/>
                <a:cs typeface="Arial" panose="020B0604020202020204" pitchFamily="34" charset="0"/>
              </a:rPr>
              <a:t>Nederlandse Voedsel- en Warenautoriteit </a:t>
            </a:r>
            <a:br>
              <a:rPr lang="nl-NL" sz="2000"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(PD, VWA, AID)</a:t>
            </a:r>
            <a:endParaRPr lang="nl-NL" sz="2000" dirty="0">
              <a:latin typeface="Arial" charset="0"/>
              <a:cs typeface="Arial" charset="0"/>
            </a:endParaRPr>
          </a:p>
        </p:txBody>
      </p:sp>
      <p:pic>
        <p:nvPicPr>
          <p:cNvPr id="2" name="Afbeelding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2800" y="4286856"/>
            <a:ext cx="1680427" cy="678433"/>
          </a:xfrm>
          <a:prstGeom prst="rect">
            <a:avLst/>
          </a:prstGeom>
        </p:spPr>
      </p:pic>
    </p:spTree>
    <p:extLst>
      <p:ext uri="{BB962C8B-B14F-4D97-AF65-F5344CB8AC3E}">
        <p14:creationId xmlns:p14="http://schemas.microsoft.com/office/powerpoint/2010/main" val="666888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7938"/>
            <a:ext cx="8229600" cy="857250"/>
          </a:xfrm>
          <a:noFill/>
        </p:spPr>
        <p:txBody>
          <a:bodyPr>
            <a:normAutofit/>
          </a:bodyPr>
          <a:lstStyle/>
          <a:p>
            <a:pPr eaLnBrk="1" hangingPunct="1"/>
            <a:r>
              <a:rPr lang="nl-NL" altLang="nl-NL" sz="3200" dirty="0">
                <a:solidFill>
                  <a:srgbClr val="AA5120"/>
                </a:solidFill>
                <a:latin typeface="Arial" panose="020B0604020202020204" pitchFamily="34" charset="0"/>
                <a:cs typeface="Arial" panose="020B0604020202020204" pitchFamily="34" charset="0"/>
              </a:rPr>
              <a:t>Gevolgen nieuwe regels paspoorten (1)</a:t>
            </a:r>
          </a:p>
        </p:txBody>
      </p:sp>
      <p:sp>
        <p:nvSpPr>
          <p:cNvPr id="8195" name="Rectangle 6"/>
          <p:cNvSpPr txBox="1">
            <a:spLocks noChangeArrowheads="1"/>
          </p:cNvSpPr>
          <p:nvPr/>
        </p:nvSpPr>
        <p:spPr bwMode="auto">
          <a:xfrm>
            <a:off x="1036236" y="871172"/>
            <a:ext cx="8027299" cy="380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pPr>
            <a:r>
              <a:rPr lang="en-GB" altLang="fr-FR" sz="1800" dirty="0" err="1">
                <a:latin typeface="Arial" panose="020B0604020202020204" pitchFamily="34" charset="0"/>
                <a:cs typeface="Arial" panose="020B0604020202020204" pitchFamily="34" charset="0"/>
              </a:rPr>
              <a:t>Nieuwe</a:t>
            </a:r>
            <a:r>
              <a:rPr lang="en-GB" altLang="fr-FR" sz="1800" dirty="0">
                <a:latin typeface="Arial" panose="020B0604020202020204" pitchFamily="34" charset="0"/>
                <a:cs typeface="Arial" panose="020B0604020202020204" pitchFamily="34" charset="0"/>
              </a:rPr>
              <a:t> lay-out: z</a:t>
            </a:r>
            <a:r>
              <a:rPr lang="nl-NL" altLang="fr-FR" sz="1800" dirty="0">
                <a:latin typeface="Arial" panose="020B0604020202020204" pitchFamily="34" charset="0"/>
                <a:cs typeface="Arial" panose="020B0604020202020204" pitchFamily="34" charset="0"/>
              </a:rPr>
              <a:t>ie Verordening 2017/2313/EU</a:t>
            </a:r>
          </a:p>
          <a:p>
            <a:pPr>
              <a:spcBef>
                <a:spcPct val="0"/>
              </a:spcBef>
              <a:buClr>
                <a:srgbClr val="A84A08"/>
              </a:buClr>
            </a:pPr>
            <a:r>
              <a:rPr lang="en-GB" altLang="fr-FR" sz="1800" dirty="0" err="1">
                <a:latin typeface="Arial" panose="020B0604020202020204" pitchFamily="34" charset="0"/>
                <a:cs typeface="Arial" panose="020B0604020202020204" pitchFamily="34" charset="0"/>
              </a:rPr>
              <a:t>Aanpassen</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automatisering</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ontwikkeling</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nieuwe</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documenten</a:t>
            </a:r>
            <a:endParaRPr lang="en-GB" altLang="fr-FR" sz="1800" dirty="0">
              <a:latin typeface="Arial" panose="020B0604020202020204" pitchFamily="34" charset="0"/>
              <a:cs typeface="Arial" panose="020B0604020202020204" pitchFamily="34" charset="0"/>
            </a:endParaRPr>
          </a:p>
          <a:p>
            <a:pPr>
              <a:spcBef>
                <a:spcPct val="0"/>
              </a:spcBef>
              <a:buClr>
                <a:srgbClr val="A84A08"/>
              </a:buClr>
            </a:pPr>
            <a:r>
              <a:rPr lang="en-GB" altLang="fr-FR" sz="1800" dirty="0" err="1">
                <a:latin typeface="Arial" panose="020B0604020202020204" pitchFamily="34" charset="0"/>
                <a:cs typeface="Arial" panose="020B0604020202020204" pitchFamily="34" charset="0"/>
              </a:rPr>
              <a:t>Denk</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aan</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voorraden</a:t>
            </a:r>
            <a:r>
              <a:rPr lang="en-GB" altLang="fr-FR" sz="1800" dirty="0">
                <a:latin typeface="Arial" panose="020B0604020202020204" pitchFamily="34" charset="0"/>
                <a:cs typeface="Arial" panose="020B0604020202020204" pitchFamily="34" charset="0"/>
              </a:rPr>
              <a:t> (labels, </a:t>
            </a:r>
            <a:r>
              <a:rPr lang="en-GB" altLang="fr-FR" sz="1800" dirty="0" err="1">
                <a:latin typeface="Arial" panose="020B0604020202020204" pitchFamily="34" charset="0"/>
                <a:cs typeface="Arial" panose="020B0604020202020204" pitchFamily="34" charset="0"/>
              </a:rPr>
              <a:t>etiketten</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hoezen</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e.d</a:t>
            </a:r>
            <a:r>
              <a:rPr lang="en-GB" altLang="fr-FR" sz="1800" dirty="0">
                <a:latin typeface="Arial" panose="020B0604020202020204" pitchFamily="34" charset="0"/>
                <a:cs typeface="Arial" panose="020B0604020202020204" pitchFamily="34" charset="0"/>
              </a:rPr>
              <a:t>.)</a:t>
            </a:r>
          </a:p>
          <a:p>
            <a:pPr marL="0" indent="0">
              <a:spcBef>
                <a:spcPct val="0"/>
              </a:spcBef>
              <a:buClr>
                <a:srgbClr val="A84A08"/>
              </a:buClr>
              <a:buNone/>
            </a:pPr>
            <a:endParaRPr lang="en-GB" altLang="fr-FR" sz="1800" dirty="0">
              <a:latin typeface="Arial" panose="020B0604020202020204" pitchFamily="34" charset="0"/>
              <a:cs typeface="Arial" panose="020B0604020202020204" pitchFamily="34" charset="0"/>
            </a:endParaRPr>
          </a:p>
          <a:p>
            <a:pPr>
              <a:spcBef>
                <a:spcPct val="0"/>
              </a:spcBef>
              <a:buClr>
                <a:srgbClr val="A84A08"/>
              </a:buClr>
            </a:pPr>
            <a:r>
              <a:rPr lang="en-GB" altLang="fr-FR" sz="1800" dirty="0" err="1">
                <a:latin typeface="Arial" panose="020B0604020202020204" pitchFamily="34" charset="0"/>
                <a:cs typeface="Arial" panose="020B0604020202020204" pitchFamily="34" charset="0"/>
              </a:rPr>
              <a:t>Kosten</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voor</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Keuringen</a:t>
            </a:r>
            <a:r>
              <a:rPr lang="en-GB" altLang="fr-FR" sz="1800" dirty="0">
                <a:latin typeface="Arial" panose="020B0604020202020204" pitchFamily="34" charset="0"/>
                <a:cs typeface="Arial" panose="020B0604020202020204" pitchFamily="34" charset="0"/>
              </a:rPr>
              <a:t> door Naktuinbouw:</a:t>
            </a:r>
          </a:p>
          <a:p>
            <a:pPr>
              <a:spcBef>
                <a:spcPct val="0"/>
              </a:spcBef>
              <a:buClr>
                <a:srgbClr val="A84A08"/>
              </a:buClr>
              <a:buFontTx/>
              <a:buChar char="-"/>
            </a:pPr>
            <a:r>
              <a:rPr lang="en-GB" altLang="fr-FR" sz="1800" dirty="0" err="1">
                <a:latin typeface="Arial" panose="020B0604020202020204" pitchFamily="34" charset="0"/>
                <a:cs typeface="Arial" panose="020B0604020202020204" pitchFamily="34" charset="0"/>
              </a:rPr>
              <a:t>Teeltmateriaal</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gedifferentieerd</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zie</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Tarievenlijst</a:t>
            </a:r>
            <a:r>
              <a:rPr lang="en-GB" altLang="fr-FR" sz="1800" dirty="0">
                <a:latin typeface="Arial" panose="020B0604020202020204" pitchFamily="34" charset="0"/>
                <a:cs typeface="Arial" panose="020B0604020202020204" pitchFamily="34" charset="0"/>
              </a:rPr>
              <a:t> op </a:t>
            </a:r>
            <a:r>
              <a:rPr lang="en-GB" altLang="fr-FR" sz="1800" dirty="0">
                <a:latin typeface="Arial" panose="020B0604020202020204" pitchFamily="34" charset="0"/>
                <a:cs typeface="Arial" panose="020B0604020202020204" pitchFamily="34" charset="0"/>
                <a:hlinkClick r:id="rId2"/>
              </a:rPr>
              <a:t>www.Naktuinbouw.nl</a:t>
            </a:r>
            <a:endParaRPr lang="en-GB" altLang="fr-FR" sz="1800" dirty="0">
              <a:latin typeface="Arial" panose="020B0604020202020204" pitchFamily="34" charset="0"/>
              <a:cs typeface="Arial" panose="020B0604020202020204" pitchFamily="34" charset="0"/>
            </a:endParaRPr>
          </a:p>
          <a:p>
            <a:pPr>
              <a:spcBef>
                <a:spcPct val="0"/>
              </a:spcBef>
              <a:buClr>
                <a:srgbClr val="A84A08"/>
              </a:buClr>
              <a:buFontTx/>
              <a:buChar char="-"/>
            </a:pPr>
            <a:r>
              <a:rPr lang="en-GB" altLang="fr-FR" sz="1800" dirty="0" err="1">
                <a:latin typeface="Arial" panose="020B0604020202020204" pitchFamily="34" charset="0"/>
                <a:cs typeface="Arial" panose="020B0604020202020204" pitchFamily="34" charset="0"/>
              </a:rPr>
              <a:t>Eindproduct</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zie</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ook</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Tarievenlijst</a:t>
            </a:r>
            <a:endParaRPr lang="en-GB" altLang="fr-FR" sz="1800" dirty="0">
              <a:latin typeface="Arial" panose="020B0604020202020204" pitchFamily="34" charset="0"/>
              <a:cs typeface="Arial" panose="020B0604020202020204" pitchFamily="34" charset="0"/>
            </a:endParaRPr>
          </a:p>
          <a:p>
            <a:pPr marL="0" indent="0">
              <a:spcBef>
                <a:spcPct val="0"/>
              </a:spcBef>
              <a:buClr>
                <a:srgbClr val="A84A08"/>
              </a:buClr>
              <a:buNone/>
            </a:pPr>
            <a:r>
              <a:rPr lang="en-GB" altLang="fr-FR" sz="1800" dirty="0">
                <a:latin typeface="Arial" panose="020B0604020202020204" pitchFamily="34" charset="0"/>
                <a:cs typeface="Arial" panose="020B0604020202020204" pitchFamily="34" charset="0"/>
              </a:rPr>
              <a:t>	- </a:t>
            </a:r>
            <a:r>
              <a:rPr lang="en-GB" altLang="fr-FR" sz="1800" dirty="0" err="1">
                <a:latin typeface="Arial" panose="020B0604020202020204" pitchFamily="34" charset="0"/>
                <a:cs typeface="Arial" panose="020B0604020202020204" pitchFamily="34" charset="0"/>
              </a:rPr>
              <a:t>jaarkosten</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registratie</a:t>
            </a:r>
            <a:r>
              <a:rPr lang="en-GB" altLang="fr-FR" sz="1800" dirty="0">
                <a:latin typeface="Arial" panose="020B0604020202020204" pitchFamily="34" charset="0"/>
                <a:cs typeface="Arial" panose="020B0604020202020204" pitchFamily="34" charset="0"/>
              </a:rPr>
              <a:t>/</a:t>
            </a:r>
            <a:r>
              <a:rPr lang="en-GB" altLang="fr-FR" sz="1800" dirty="0" err="1">
                <a:latin typeface="Arial" panose="020B0604020202020204" pitchFamily="34" charset="0"/>
                <a:cs typeface="Arial" panose="020B0604020202020204" pitchFamily="34" charset="0"/>
              </a:rPr>
              <a:t>autorisatie</a:t>
            </a:r>
            <a:r>
              <a:rPr lang="en-GB" altLang="fr-FR" sz="1800" dirty="0">
                <a:latin typeface="Arial" panose="020B0604020202020204" pitchFamily="34" charset="0"/>
                <a:cs typeface="Arial" panose="020B0604020202020204" pitchFamily="34" charset="0"/>
              </a:rPr>
              <a:t> € 225</a:t>
            </a:r>
          </a:p>
          <a:p>
            <a:pPr marL="0" indent="0">
              <a:spcBef>
                <a:spcPct val="0"/>
              </a:spcBef>
              <a:buClr>
                <a:srgbClr val="A84A08"/>
              </a:buClr>
              <a:buNone/>
            </a:pPr>
            <a:r>
              <a:rPr lang="en-GB" altLang="fr-FR" sz="1800" dirty="0">
                <a:latin typeface="Arial" panose="020B0604020202020204" pitchFamily="34" charset="0"/>
                <a:cs typeface="Arial" panose="020B0604020202020204" pitchFamily="34" charset="0"/>
              </a:rPr>
              <a:t>	- </a:t>
            </a:r>
            <a:r>
              <a:rPr lang="en-GB" altLang="fr-FR" sz="1800" dirty="0" err="1">
                <a:latin typeface="Arial" panose="020B0604020202020204" pitchFamily="34" charset="0"/>
                <a:cs typeface="Arial" panose="020B0604020202020204" pitchFamily="34" charset="0"/>
              </a:rPr>
              <a:t>keuringskosten</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gewaskeuring</a:t>
            </a:r>
            <a:r>
              <a:rPr lang="en-GB" altLang="fr-FR" sz="1800" dirty="0">
                <a:latin typeface="Arial" panose="020B0604020202020204" pitchFamily="34" charset="0"/>
                <a:cs typeface="Arial" panose="020B0604020202020204" pitchFamily="34" charset="0"/>
              </a:rPr>
              <a:t> en </a:t>
            </a:r>
            <a:r>
              <a:rPr lang="en-GB" altLang="fr-FR" sz="1800" dirty="0" err="1">
                <a:latin typeface="Arial" panose="020B0604020202020204" pitchFamily="34" charset="0"/>
                <a:cs typeface="Arial" panose="020B0604020202020204" pitchFamily="34" charset="0"/>
              </a:rPr>
              <a:t>administratieve</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controle</a:t>
            </a:r>
            <a:r>
              <a:rPr lang="en-GB" altLang="fr-FR" sz="1800" dirty="0">
                <a:latin typeface="Arial" panose="020B0604020202020204" pitchFamily="34" charset="0"/>
                <a:cs typeface="Arial" panose="020B0604020202020204" pitchFamily="34" charset="0"/>
              </a:rPr>
              <a:t>): </a:t>
            </a:r>
          </a:p>
          <a:p>
            <a:pPr marL="0" indent="0">
              <a:spcBef>
                <a:spcPct val="0"/>
              </a:spcBef>
              <a:buClr>
                <a:srgbClr val="A84A08"/>
              </a:buClr>
              <a:buNone/>
            </a:pPr>
            <a:r>
              <a:rPr lang="en-GB" altLang="fr-FR" sz="1800" dirty="0">
                <a:latin typeface="Arial" panose="020B0604020202020204" pitchFamily="34" charset="0"/>
                <a:cs typeface="Arial" panose="020B0604020202020204" pitchFamily="34" charset="0"/>
              </a:rPr>
              <a:t>		€ 53 per </a:t>
            </a:r>
            <a:r>
              <a:rPr lang="en-GB" altLang="fr-FR" sz="1800" dirty="0" err="1">
                <a:latin typeface="Arial" panose="020B0604020202020204" pitchFamily="34" charset="0"/>
                <a:cs typeface="Arial" panose="020B0604020202020204" pitchFamily="34" charset="0"/>
              </a:rPr>
              <a:t>bezoek</a:t>
            </a:r>
            <a:r>
              <a:rPr lang="en-GB" altLang="fr-FR" sz="1800" dirty="0">
                <a:latin typeface="Arial" panose="020B0604020202020204" pitchFamily="34" charset="0"/>
                <a:cs typeface="Arial" panose="020B0604020202020204" pitchFamily="34" charset="0"/>
              </a:rPr>
              <a:t> en € 93 per </a:t>
            </a:r>
            <a:r>
              <a:rPr lang="en-GB" altLang="fr-FR" sz="1800" dirty="0" err="1">
                <a:latin typeface="Arial" panose="020B0604020202020204" pitchFamily="34" charset="0"/>
                <a:cs typeface="Arial" panose="020B0604020202020204" pitchFamily="34" charset="0"/>
              </a:rPr>
              <a:t>uur</a:t>
            </a:r>
            <a:endParaRPr lang="en-GB" altLang="fr-FR" sz="1800" dirty="0">
              <a:latin typeface="Arial" panose="020B0604020202020204" pitchFamily="34" charset="0"/>
              <a:cs typeface="Arial" panose="020B0604020202020204" pitchFamily="34" charset="0"/>
            </a:endParaRPr>
          </a:p>
          <a:p>
            <a:pPr marL="0" indent="0">
              <a:spcBef>
                <a:spcPct val="0"/>
              </a:spcBef>
              <a:buClr>
                <a:srgbClr val="A84A08"/>
              </a:buClr>
              <a:buNone/>
            </a:pPr>
            <a:r>
              <a:rPr lang="en-GB" altLang="fr-FR" sz="1800" dirty="0">
                <a:latin typeface="Arial" panose="020B0604020202020204" pitchFamily="34" charset="0"/>
                <a:cs typeface="Arial" panose="020B0604020202020204" pitchFamily="34" charset="0"/>
              </a:rPr>
              <a:t>	</a:t>
            </a:r>
          </a:p>
          <a:p>
            <a:pPr>
              <a:spcBef>
                <a:spcPct val="0"/>
              </a:spcBef>
              <a:buClr>
                <a:srgbClr val="A84A08"/>
              </a:buClr>
              <a:buFontTx/>
              <a:buChar char="-"/>
            </a:pPr>
            <a:endParaRPr lang="en-GB" altLang="fr-FR" sz="600" dirty="0">
              <a:latin typeface="Arial" panose="020B0604020202020204" pitchFamily="34" charset="0"/>
              <a:cs typeface="Arial" panose="020B0604020202020204" pitchFamily="34" charset="0"/>
            </a:endParaRPr>
          </a:p>
          <a:p>
            <a:pPr>
              <a:spcBef>
                <a:spcPct val="0"/>
              </a:spcBef>
              <a:buClr>
                <a:srgbClr val="A84A08"/>
              </a:buClr>
              <a:buFontTx/>
              <a:buChar char="-"/>
            </a:pPr>
            <a:endParaRPr lang="en-GB" altLang="fr-FR" sz="1800" dirty="0">
              <a:latin typeface="Arial" panose="020B0604020202020204" pitchFamily="34" charset="0"/>
              <a:cs typeface="Arial" panose="020B0604020202020204" pitchFamily="34" charset="0"/>
            </a:endParaRPr>
          </a:p>
          <a:p>
            <a:pPr>
              <a:spcBef>
                <a:spcPct val="0"/>
              </a:spcBef>
              <a:buClr>
                <a:srgbClr val="A84A08"/>
              </a:buClr>
            </a:pPr>
            <a:endParaRPr lang="en-GB" altLang="fr-FR" sz="1800" dirty="0">
              <a:latin typeface="Arial" panose="020B0604020202020204" pitchFamily="34" charset="0"/>
              <a:cs typeface="Arial" panose="020B0604020202020204" pitchFamily="34" charset="0"/>
            </a:endParaRPr>
          </a:p>
          <a:p>
            <a:pPr>
              <a:spcBef>
                <a:spcPct val="0"/>
              </a:spcBef>
              <a:buClr>
                <a:srgbClr val="A84A08"/>
              </a:buClr>
            </a:pPr>
            <a:endParaRPr lang="en-GB" altLang="fr-FR"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32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7938"/>
            <a:ext cx="8229600" cy="857250"/>
          </a:xfrm>
          <a:noFill/>
        </p:spPr>
        <p:txBody>
          <a:bodyPr>
            <a:normAutofit fontScale="90000"/>
          </a:bodyPr>
          <a:lstStyle/>
          <a:p>
            <a:r>
              <a:rPr lang="nl-NL" altLang="nl-NL" dirty="0">
                <a:solidFill>
                  <a:srgbClr val="AA5120"/>
                </a:solidFill>
                <a:latin typeface="Arial" panose="020B0604020202020204" pitchFamily="34" charset="0"/>
                <a:cs typeface="Arial" panose="020B0604020202020204" pitchFamily="34" charset="0"/>
              </a:rPr>
              <a:t>Gevolgen nieuwe regels paspoorten (2)</a:t>
            </a:r>
          </a:p>
        </p:txBody>
      </p:sp>
      <p:sp>
        <p:nvSpPr>
          <p:cNvPr id="8195" name="Rectangle 6"/>
          <p:cNvSpPr txBox="1">
            <a:spLocks noChangeArrowheads="1"/>
          </p:cNvSpPr>
          <p:nvPr/>
        </p:nvSpPr>
        <p:spPr bwMode="auto">
          <a:xfrm>
            <a:off x="977775" y="865188"/>
            <a:ext cx="8166226" cy="374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Clr>
                <a:srgbClr val="A84A08"/>
              </a:buClr>
            </a:pPr>
            <a:r>
              <a:rPr lang="en-GB" altLang="fr-FR" sz="1800" dirty="0">
                <a:latin typeface="Arial" panose="020B0604020202020204" pitchFamily="34" charset="0"/>
                <a:cs typeface="Arial" panose="020B0604020202020204" pitchFamily="34" charset="0"/>
              </a:rPr>
              <a:t>In </a:t>
            </a:r>
            <a:r>
              <a:rPr lang="en-GB" altLang="fr-FR" sz="1800" dirty="0" err="1">
                <a:latin typeface="Arial" panose="020B0604020202020204" pitchFamily="34" charset="0"/>
                <a:cs typeface="Arial" panose="020B0604020202020204" pitchFamily="34" charset="0"/>
              </a:rPr>
              <a:t>principe</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niet</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meer</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gecombineerd</a:t>
            </a:r>
            <a:r>
              <a:rPr lang="en-GB" altLang="fr-FR" sz="1800" dirty="0">
                <a:latin typeface="Arial" panose="020B0604020202020204" pitchFamily="34" charset="0"/>
                <a:cs typeface="Arial" panose="020B0604020202020204" pitchFamily="34" charset="0"/>
              </a:rPr>
              <a:t> met </a:t>
            </a:r>
            <a:r>
              <a:rPr lang="en-GB" altLang="fr-FR" sz="1800" dirty="0" err="1">
                <a:latin typeface="Arial" panose="020B0604020202020204" pitchFamily="34" charset="0"/>
                <a:cs typeface="Arial" panose="020B0604020202020204" pitchFamily="34" charset="0"/>
              </a:rPr>
              <a:t>leveranciersdocument</a:t>
            </a:r>
            <a:r>
              <a:rPr lang="en-GB" altLang="fr-FR" sz="1800" dirty="0">
                <a:latin typeface="Arial" panose="020B0604020202020204" pitchFamily="34" charset="0"/>
                <a:cs typeface="Arial" panose="020B0604020202020204" pitchFamily="34" charset="0"/>
              </a:rPr>
              <a:t> </a:t>
            </a:r>
          </a:p>
          <a:p>
            <a:pPr lvl="1">
              <a:spcBef>
                <a:spcPct val="0"/>
              </a:spcBef>
              <a:buClr>
                <a:srgbClr val="A84A08"/>
              </a:buClr>
            </a:pPr>
            <a:r>
              <a:rPr lang="en-GB" altLang="fr-FR" sz="1400" dirty="0" err="1">
                <a:latin typeface="Arial" panose="020B0604020202020204" pitchFamily="34" charset="0"/>
                <a:cs typeface="Arial" panose="020B0604020202020204" pitchFamily="34" charset="0"/>
              </a:rPr>
              <a:t>Bedrijven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documenten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aanpassen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ppp</a:t>
            </a:r>
            <a:r>
              <a:rPr lang="en-GB" altLang="fr-FR" sz="1400" dirty="0">
                <a:latin typeface="Arial" panose="020B0604020202020204" pitchFamily="34" charset="0"/>
                <a:cs typeface="Arial" panose="020B0604020202020204" pitchFamily="34" charset="0"/>
              </a:rPr>
              <a:t> en </a:t>
            </a:r>
            <a:r>
              <a:rPr lang="en-GB" altLang="fr-FR" sz="1400" dirty="0" err="1">
                <a:latin typeface="Arial" panose="020B0604020202020204" pitchFamily="34" charset="0"/>
                <a:cs typeface="Arial" panose="020B0604020202020204" pitchFamily="34" charset="0"/>
              </a:rPr>
              <a:t>lev.document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indien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gekoppeld</a:t>
            </a:r>
            <a:r>
              <a:rPr lang="en-GB" altLang="fr-FR" sz="1400" dirty="0">
                <a:latin typeface="Arial" panose="020B0604020202020204" pitchFamily="34" charset="0"/>
                <a:cs typeface="Arial" panose="020B0604020202020204" pitchFamily="34" charset="0"/>
              </a:rPr>
              <a:t>)</a:t>
            </a:r>
          </a:p>
          <a:p>
            <a:pPr lvl="1">
              <a:spcBef>
                <a:spcPct val="0"/>
              </a:spcBef>
              <a:buClr>
                <a:srgbClr val="A84A08"/>
              </a:buClr>
            </a:pPr>
            <a:r>
              <a:rPr lang="en-GB" altLang="fr-FR" sz="1400" dirty="0" err="1">
                <a:latin typeface="Arial" panose="020B0604020202020204" pitchFamily="34" charset="0"/>
                <a:cs typeface="Arial" panose="020B0604020202020204" pitchFamily="34" charset="0"/>
              </a:rPr>
              <a:t>Nieuw</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registratienummer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komende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maanden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dringende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gevallen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kan</a:t>
            </a:r>
            <a:r>
              <a:rPr lang="en-GB" altLang="fr-FR" sz="1400" dirty="0">
                <a:latin typeface="Arial" panose="020B0604020202020204" pitchFamily="34" charset="0"/>
                <a:cs typeface="Arial" panose="020B0604020202020204" pitchFamily="34" charset="0"/>
              </a:rPr>
              <a:t> nu al)</a:t>
            </a:r>
          </a:p>
          <a:p>
            <a:pPr lvl="1">
              <a:spcBef>
                <a:spcPct val="0"/>
              </a:spcBef>
              <a:buClr>
                <a:srgbClr val="A84A08"/>
              </a:buClr>
            </a:pPr>
            <a:r>
              <a:rPr lang="en-GB" altLang="fr-FR" sz="1400" dirty="0" err="1">
                <a:latin typeface="Arial" panose="020B0604020202020204" pitchFamily="34" charset="0"/>
                <a:cs typeface="Arial" panose="020B0604020202020204" pitchFamily="34" charset="0"/>
              </a:rPr>
              <a:t>Plantenpaspoort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bevestigen</a:t>
            </a:r>
            <a:r>
              <a:rPr lang="en-GB" altLang="fr-FR" sz="1400" dirty="0">
                <a:latin typeface="Arial" panose="020B0604020202020204" pitchFamily="34" charset="0"/>
                <a:cs typeface="Arial" panose="020B0604020202020204" pitchFamily="34" charset="0"/>
              </a:rPr>
              <a:t>/</a:t>
            </a:r>
            <a:r>
              <a:rPr lang="en-GB" altLang="fr-FR" sz="1400" dirty="0" err="1">
                <a:latin typeface="Arial" panose="020B0604020202020204" pitchFamily="34" charset="0"/>
                <a:cs typeface="Arial" panose="020B0604020202020204" pitchFamily="34" charset="0"/>
              </a:rPr>
              <a:t>printen</a:t>
            </a:r>
            <a:r>
              <a:rPr lang="en-GB" altLang="fr-FR" sz="1400" dirty="0">
                <a:latin typeface="Arial" panose="020B0604020202020204" pitchFamily="34" charset="0"/>
                <a:cs typeface="Arial" panose="020B0604020202020204" pitchFamily="34" charset="0"/>
              </a:rPr>
              <a:t> op </a:t>
            </a:r>
            <a:r>
              <a:rPr lang="en-GB" altLang="fr-FR" sz="1400" dirty="0" err="1">
                <a:latin typeface="Arial" panose="020B0604020202020204" pitchFamily="34" charset="0"/>
                <a:cs typeface="Arial" panose="020B0604020202020204" pitchFamily="34" charset="0"/>
              </a:rPr>
              <a:t>potten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hoezen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kleurenlabels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steeketiketten</a:t>
            </a:r>
            <a:r>
              <a:rPr lang="en-GB" altLang="fr-FR" sz="1400" dirty="0">
                <a:latin typeface="Arial" panose="020B0604020202020204" pitchFamily="34" charset="0"/>
                <a:cs typeface="Arial" panose="020B0604020202020204" pitchFamily="34" charset="0"/>
              </a:rPr>
              <a:t>, etc (maar </a:t>
            </a:r>
            <a:r>
              <a:rPr lang="en-GB" altLang="fr-FR" sz="1400" dirty="0" err="1">
                <a:latin typeface="Arial" panose="020B0604020202020204" pitchFamily="34" charset="0"/>
                <a:cs typeface="Arial" panose="020B0604020202020204" pitchFamily="34" charset="0"/>
              </a:rPr>
              <a:t>denk</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wel</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aan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traceerbaarheidscode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indien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nodig</a:t>
            </a:r>
            <a:r>
              <a:rPr lang="en-GB" altLang="fr-FR" sz="1400" dirty="0">
                <a:latin typeface="Arial" panose="020B0604020202020204" pitchFamily="34" charset="0"/>
                <a:cs typeface="Arial" panose="020B0604020202020204" pitchFamily="34" charset="0"/>
              </a:rPr>
              <a:t>)</a:t>
            </a:r>
          </a:p>
          <a:p>
            <a:pPr>
              <a:spcBef>
                <a:spcPct val="0"/>
              </a:spcBef>
              <a:buClr>
                <a:srgbClr val="A84A08"/>
              </a:buClr>
            </a:pPr>
            <a:r>
              <a:rPr lang="en-GB" altLang="fr-FR" sz="1800" dirty="0" err="1">
                <a:latin typeface="Arial" panose="020B0604020202020204" pitchFamily="34" charset="0"/>
                <a:cs typeface="Arial" panose="020B0604020202020204" pitchFamily="34" charset="0"/>
              </a:rPr>
              <a:t>Bevestiging</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aan</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handelseenheid</a:t>
            </a:r>
            <a:r>
              <a:rPr lang="en-GB" altLang="fr-FR" sz="1800" dirty="0">
                <a:latin typeface="Arial" panose="020B0604020202020204" pitchFamily="34" charset="0"/>
                <a:cs typeface="Arial" panose="020B0604020202020204" pitchFamily="34" charset="0"/>
              </a:rPr>
              <a:t>’ (art 88) = per </a:t>
            </a:r>
            <a:r>
              <a:rPr lang="en-GB" altLang="fr-FR" sz="1800" dirty="0" err="1">
                <a:latin typeface="Arial" panose="020B0604020202020204" pitchFamily="34" charset="0"/>
                <a:cs typeface="Arial" panose="020B0604020202020204" pitchFamily="34" charset="0"/>
              </a:rPr>
              <a:t>verpakking</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bundel</a:t>
            </a:r>
            <a:r>
              <a:rPr lang="en-GB" altLang="fr-FR" sz="1800" dirty="0">
                <a:latin typeface="Arial" panose="020B0604020202020204" pitchFamily="34" charset="0"/>
                <a:cs typeface="Arial" panose="020B0604020202020204" pitchFamily="34" charset="0"/>
              </a:rPr>
              <a:t>, container, </a:t>
            </a:r>
            <a:r>
              <a:rPr lang="en-GB" altLang="fr-FR" sz="1800" dirty="0" err="1">
                <a:latin typeface="Arial" panose="020B0604020202020204" pitchFamily="34" charset="0"/>
                <a:cs typeface="Arial" panose="020B0604020202020204" pitchFamily="34" charset="0"/>
              </a:rPr>
              <a:t>vrachtwagen</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bijv</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groenteplanten</a:t>
            </a:r>
            <a:r>
              <a:rPr lang="en-GB" altLang="fr-FR" sz="1800" dirty="0">
                <a:latin typeface="Arial" panose="020B0604020202020204" pitchFamily="34" charset="0"/>
                <a:cs typeface="Arial" panose="020B0604020202020204" pitchFamily="34" charset="0"/>
              </a:rPr>
              <a:t>) </a:t>
            </a:r>
            <a:br>
              <a:rPr lang="en-GB" altLang="fr-FR" sz="1800" dirty="0">
                <a:latin typeface="Arial" panose="020B0604020202020204" pitchFamily="34" charset="0"/>
                <a:cs typeface="Arial" panose="020B0604020202020204" pitchFamily="34" charset="0"/>
              </a:rPr>
            </a:br>
            <a:r>
              <a:rPr lang="en-GB" altLang="fr-FR" sz="1400" dirty="0">
                <a:latin typeface="Arial" panose="020B0604020202020204" pitchFamily="34" charset="0"/>
                <a:cs typeface="Arial" panose="020B0604020202020204" pitchFamily="34" charset="0"/>
              </a:rPr>
              <a:t>De </a:t>
            </a:r>
            <a:r>
              <a:rPr lang="en-GB" altLang="fr-FR" sz="1400" dirty="0" err="1">
                <a:latin typeface="Arial" panose="020B0604020202020204" pitchFamily="34" charset="0"/>
                <a:cs typeface="Arial" panose="020B0604020202020204" pitchFamily="34" charset="0"/>
              </a:rPr>
              <a:t>afnemers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zullen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afdwingen</a:t>
            </a:r>
            <a:r>
              <a:rPr lang="en-GB" altLang="fr-FR" sz="1400" dirty="0">
                <a:latin typeface="Arial" panose="020B0604020202020204" pitchFamily="34" charset="0"/>
                <a:cs typeface="Arial" panose="020B0604020202020204" pitchFamily="34" charset="0"/>
              </a:rPr>
              <a:t> per ‘</a:t>
            </a:r>
            <a:r>
              <a:rPr lang="en-GB" altLang="fr-FR" sz="1400" dirty="0" err="1">
                <a:latin typeface="Arial" panose="020B0604020202020204" pitchFamily="34" charset="0"/>
                <a:cs typeface="Arial" panose="020B0604020202020204" pitchFamily="34" charset="0"/>
              </a:rPr>
              <a:t>kleinste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verpakkingseenheid</a:t>
            </a:r>
            <a:r>
              <a:rPr lang="en-GB" altLang="fr-FR" sz="1400" dirty="0">
                <a:latin typeface="Arial" panose="020B0604020202020204" pitchFamily="34" charset="0"/>
                <a:cs typeface="Arial" panose="020B0604020202020204" pitchFamily="34" charset="0"/>
              </a:rPr>
              <a:t>’ (pot/tray/</a:t>
            </a:r>
            <a:r>
              <a:rPr lang="en-GB" altLang="fr-FR" sz="1400" dirty="0" err="1">
                <a:latin typeface="Arial" panose="020B0604020202020204" pitchFamily="34" charset="0"/>
                <a:cs typeface="Arial" panose="020B0604020202020204" pitchFamily="34" charset="0"/>
              </a:rPr>
              <a:t>doos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zodat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partij</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makkelijk</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kan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worden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uitgesplitst</a:t>
            </a:r>
            <a:r>
              <a:rPr lang="en-GB" altLang="fr-FR" sz="1400" dirty="0">
                <a:latin typeface="Arial" panose="020B0604020202020204" pitchFamily="34" charset="0"/>
                <a:cs typeface="Arial" panose="020B0604020202020204" pitchFamily="34" charset="0"/>
              </a:rPr>
              <a:t>. </a:t>
            </a:r>
          </a:p>
          <a:p>
            <a:pPr marL="0" indent="0">
              <a:spcBef>
                <a:spcPct val="0"/>
              </a:spcBef>
              <a:buClr>
                <a:srgbClr val="A84A08"/>
              </a:buClr>
              <a:buNone/>
            </a:pPr>
            <a:endParaRPr lang="en-GB" altLang="fr-FR" sz="1400" dirty="0">
              <a:latin typeface="Arial" panose="020B0604020202020204" pitchFamily="34" charset="0"/>
              <a:cs typeface="Arial" panose="020B0604020202020204" pitchFamily="34" charset="0"/>
            </a:endParaRPr>
          </a:p>
          <a:p>
            <a:pPr>
              <a:spcBef>
                <a:spcPct val="0"/>
              </a:spcBef>
              <a:buClr>
                <a:srgbClr val="A84A08"/>
              </a:buClr>
            </a:pPr>
            <a:r>
              <a:rPr lang="en-GB" altLang="fr-FR" sz="1800" dirty="0" err="1">
                <a:latin typeface="Arial" panose="020B0604020202020204" pitchFamily="34" charset="0"/>
                <a:cs typeface="Arial" panose="020B0604020202020204" pitchFamily="34" charset="0"/>
              </a:rPr>
              <a:t>Zie</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ook</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aanvoervoorschriften</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veilingen</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kleinste</a:t>
            </a:r>
            <a:r>
              <a:rPr lang="en-GB" altLang="fr-FR" sz="1800" dirty="0">
                <a:latin typeface="Arial" panose="020B0604020202020204" pitchFamily="34" charset="0"/>
                <a:cs typeface="Arial" panose="020B0604020202020204" pitchFamily="34" charset="0"/>
              </a:rPr>
              <a:t> </a:t>
            </a:r>
            <a:r>
              <a:rPr lang="en-GB" altLang="fr-FR" sz="1800" dirty="0" err="1">
                <a:latin typeface="Arial" panose="020B0604020202020204" pitchFamily="34" charset="0"/>
                <a:cs typeface="Arial" panose="020B0604020202020204" pitchFamily="34" charset="0"/>
              </a:rPr>
              <a:t>verkoopeenheid</a:t>
            </a:r>
            <a:r>
              <a:rPr lang="en-GB" altLang="fr-FR" sz="1800" dirty="0">
                <a:latin typeface="Arial" panose="020B0604020202020204" pitchFamily="34" charset="0"/>
                <a:cs typeface="Arial" panose="020B0604020202020204" pitchFamily="34" charset="0"/>
              </a:rPr>
              <a:t>’)</a:t>
            </a:r>
          </a:p>
          <a:p>
            <a:pPr marL="0" indent="0">
              <a:spcBef>
                <a:spcPct val="0"/>
              </a:spcBef>
              <a:buClr>
                <a:srgbClr val="A84A08"/>
              </a:buClr>
              <a:buNone/>
            </a:pPr>
            <a:r>
              <a:rPr lang="en-GB" altLang="fr-FR" sz="1700" dirty="0">
                <a:latin typeface="Arial" panose="020B0604020202020204" pitchFamily="34" charset="0"/>
                <a:cs typeface="Arial" panose="020B0604020202020204" pitchFamily="34" charset="0"/>
              </a:rPr>
              <a:t>      </a:t>
            </a:r>
          </a:p>
          <a:p>
            <a:pPr marL="0" indent="0">
              <a:spcBef>
                <a:spcPct val="0"/>
              </a:spcBef>
              <a:buClr>
                <a:srgbClr val="A84A08"/>
              </a:buClr>
              <a:buNone/>
            </a:pPr>
            <a:endParaRPr lang="en-GB" altLang="fr-F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578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7938"/>
            <a:ext cx="8229600" cy="857250"/>
          </a:xfrm>
          <a:noFill/>
        </p:spPr>
        <p:txBody>
          <a:bodyPr/>
          <a:lstStyle/>
          <a:p>
            <a:pPr eaLnBrk="1" hangingPunct="1"/>
            <a:r>
              <a:rPr lang="nl-NL" altLang="nl-NL" dirty="0">
                <a:solidFill>
                  <a:srgbClr val="AA5120"/>
                </a:solidFill>
                <a:latin typeface="Arial" panose="020B0604020202020204" pitchFamily="34" charset="0"/>
                <a:cs typeface="Arial" panose="020B0604020202020204" pitchFamily="34" charset="0"/>
              </a:rPr>
              <a:t>Wanneer beginnen met paspoorten</a:t>
            </a:r>
          </a:p>
        </p:txBody>
      </p:sp>
      <p:sp>
        <p:nvSpPr>
          <p:cNvPr id="8195" name="Rectangle 6"/>
          <p:cNvSpPr txBox="1">
            <a:spLocks noChangeArrowheads="1"/>
          </p:cNvSpPr>
          <p:nvPr/>
        </p:nvSpPr>
        <p:spPr bwMode="auto">
          <a:xfrm>
            <a:off x="977775" y="865188"/>
            <a:ext cx="8166226" cy="374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Clr>
                <a:srgbClr val="A84A08"/>
              </a:buClr>
            </a:pPr>
            <a:r>
              <a:rPr lang="en-GB" altLang="fr-FR" sz="1700" dirty="0" err="1">
                <a:latin typeface="Arial" panose="020B0604020202020204" pitchFamily="34" charset="0"/>
                <a:cs typeface="Arial" panose="020B0604020202020204" pitchFamily="34" charset="0"/>
              </a:rPr>
              <a:t>Overgangstermijn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oude</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paspoorten</a:t>
            </a:r>
            <a:r>
              <a:rPr lang="en-GB" altLang="fr-FR" sz="1700" dirty="0">
                <a:latin typeface="Arial" panose="020B0604020202020204" pitchFamily="34" charset="0"/>
                <a:cs typeface="Arial" panose="020B0604020202020204" pitchFamily="34" charset="0"/>
              </a:rPr>
              <a:t> (</a:t>
            </a:r>
            <a:r>
              <a:rPr lang="en-GB" altLang="fr-FR" sz="1700" b="1" dirty="0" err="1">
                <a:latin typeface="Arial" panose="020B0604020202020204" pitchFamily="34" charset="0"/>
                <a:cs typeface="Arial" panose="020B0604020202020204" pitchFamily="34" charset="0"/>
              </a:rPr>
              <a:t>vóór</a:t>
            </a:r>
            <a:r>
              <a:rPr lang="en-GB" altLang="fr-FR" sz="1700" dirty="0">
                <a:latin typeface="Arial" panose="020B0604020202020204" pitchFamily="34" charset="0"/>
                <a:cs typeface="Arial" panose="020B0604020202020204" pitchFamily="34" charset="0"/>
              </a:rPr>
              <a:t> 14 </a:t>
            </a:r>
            <a:r>
              <a:rPr lang="en-GB" altLang="fr-FR" sz="1700" dirty="0" err="1">
                <a:latin typeface="Arial" panose="020B0604020202020204" pitchFamily="34" charset="0"/>
                <a:cs typeface="Arial" panose="020B0604020202020204" pitchFamily="34" charset="0"/>
              </a:rPr>
              <a:t>dec</a:t>
            </a:r>
            <a:r>
              <a:rPr lang="en-GB" altLang="fr-FR" sz="1700" dirty="0">
                <a:latin typeface="Arial" panose="020B0604020202020204" pitchFamily="34" charset="0"/>
                <a:cs typeface="Arial" panose="020B0604020202020204" pitchFamily="34" charset="0"/>
              </a:rPr>
              <a:t> 2019) nog 4 </a:t>
            </a:r>
            <a:r>
              <a:rPr lang="en-GB" altLang="fr-FR" sz="1700" dirty="0" err="1">
                <a:latin typeface="Arial" panose="020B0604020202020204" pitchFamily="34" charset="0"/>
                <a:cs typeface="Arial" panose="020B0604020202020204" pitchFamily="34" charset="0"/>
              </a:rPr>
              <a:t>jaar</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geldig</a:t>
            </a:r>
            <a:r>
              <a:rPr lang="en-GB" altLang="fr-FR" sz="1700" dirty="0">
                <a:latin typeface="Arial" panose="020B0604020202020204" pitchFamily="34" charset="0"/>
                <a:cs typeface="Arial" panose="020B0604020202020204" pitchFamily="34" charset="0"/>
              </a:rPr>
              <a:t> </a:t>
            </a:r>
            <a:br>
              <a:rPr lang="en-GB" altLang="fr-FR" sz="1700" dirty="0">
                <a:latin typeface="Arial" panose="020B0604020202020204" pitchFamily="34" charset="0"/>
                <a:cs typeface="Arial" panose="020B0604020202020204" pitchFamily="34" charset="0"/>
              </a:rPr>
            </a:br>
            <a:r>
              <a:rPr lang="en-GB" altLang="fr-FR" sz="1700" dirty="0" err="1">
                <a:latin typeface="Arial" panose="020B0604020202020204" pitchFamily="34" charset="0"/>
                <a:cs typeface="Arial" panose="020B0604020202020204" pitchFamily="34" charset="0"/>
              </a:rPr>
              <a:t>Bijvoorbeeld</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zaadverpakkingen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partijen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planten</a:t>
            </a:r>
            <a:r>
              <a:rPr lang="en-GB" altLang="fr-FR" sz="1700" dirty="0">
                <a:latin typeface="Arial" panose="020B0604020202020204" pitchFamily="34" charset="0"/>
                <a:cs typeface="Arial" panose="020B0604020202020204" pitchFamily="34" charset="0"/>
              </a:rPr>
              <a:t> die </a:t>
            </a:r>
            <a:r>
              <a:rPr lang="en-GB" altLang="fr-FR" sz="1700" dirty="0" err="1">
                <a:latin typeface="Arial" panose="020B0604020202020204" pitchFamily="34" charset="0"/>
                <a:cs typeface="Arial" panose="020B0604020202020204" pitchFamily="34" charset="0"/>
              </a:rPr>
              <a:t>daarvoor</a:t>
            </a:r>
            <a:r>
              <a:rPr lang="en-GB" altLang="fr-FR" sz="1700" dirty="0">
                <a:latin typeface="Arial" panose="020B0604020202020204" pitchFamily="34" charset="0"/>
                <a:cs typeface="Arial" panose="020B0604020202020204" pitchFamily="34" charset="0"/>
              </a:rPr>
              <a:t> in </a:t>
            </a:r>
            <a:r>
              <a:rPr lang="en-GB" altLang="fr-FR" sz="1700" dirty="0" err="1">
                <a:latin typeface="Arial" panose="020B0604020202020204" pitchFamily="34" charset="0"/>
                <a:cs typeface="Arial" panose="020B0604020202020204" pitchFamily="34" charset="0"/>
              </a:rPr>
              <a:t>omloop</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zijn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gebracht</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dus</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waaraan</a:t>
            </a:r>
            <a:r>
              <a:rPr lang="en-GB" altLang="fr-FR" sz="1700" dirty="0">
                <a:latin typeface="Arial" panose="020B0604020202020204" pitchFamily="34" charset="0"/>
                <a:cs typeface="Arial" panose="020B0604020202020204" pitchFamily="34" charset="0"/>
              </a:rPr>
              <a:t> het </a:t>
            </a:r>
            <a:r>
              <a:rPr lang="en-GB" altLang="fr-FR" sz="1700" dirty="0" err="1">
                <a:latin typeface="Arial" panose="020B0604020202020204" pitchFamily="34" charset="0"/>
                <a:cs typeface="Arial" panose="020B0604020202020204" pitchFamily="34" charset="0"/>
              </a:rPr>
              <a:t>plantenpaspoort</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vóór</a:t>
            </a:r>
            <a:r>
              <a:rPr lang="en-GB" altLang="fr-FR" sz="1700" dirty="0">
                <a:latin typeface="Arial" panose="020B0604020202020204" pitchFamily="34" charset="0"/>
                <a:cs typeface="Arial" panose="020B0604020202020204" pitchFamily="34" charset="0"/>
              </a:rPr>
              <a:t> 14 </a:t>
            </a:r>
            <a:r>
              <a:rPr lang="en-GB" altLang="fr-FR" sz="1700" dirty="0" err="1">
                <a:latin typeface="Arial" panose="020B0604020202020204" pitchFamily="34" charset="0"/>
                <a:cs typeface="Arial" panose="020B0604020202020204" pitchFamily="34" charset="0"/>
              </a:rPr>
              <a:t>dec</a:t>
            </a:r>
            <a:r>
              <a:rPr lang="en-GB" altLang="fr-FR" sz="1700" dirty="0">
                <a:latin typeface="Arial" panose="020B0604020202020204" pitchFamily="34" charset="0"/>
                <a:cs typeface="Arial" panose="020B0604020202020204" pitchFamily="34" charset="0"/>
              </a:rPr>
              <a:t> 2019 al is </a:t>
            </a:r>
            <a:r>
              <a:rPr lang="en-GB" altLang="fr-FR" sz="1700" dirty="0" err="1">
                <a:latin typeface="Arial" panose="020B0604020202020204" pitchFamily="34" charset="0"/>
                <a:cs typeface="Arial" panose="020B0604020202020204" pitchFamily="34" charset="0"/>
              </a:rPr>
              <a:t>aangebracht</a:t>
            </a:r>
            <a:endParaRPr lang="en-GB" altLang="fr-FR" sz="1700" dirty="0">
              <a:latin typeface="Arial" panose="020B0604020202020204" pitchFamily="34" charset="0"/>
              <a:cs typeface="Arial" panose="020B0604020202020204" pitchFamily="34" charset="0"/>
            </a:endParaRPr>
          </a:p>
          <a:p>
            <a:pPr>
              <a:spcBef>
                <a:spcPct val="0"/>
              </a:spcBef>
              <a:buClr>
                <a:srgbClr val="A84A08"/>
              </a:buClr>
            </a:pPr>
            <a:r>
              <a:rPr lang="en-GB" altLang="fr-FR" sz="1700" b="1" dirty="0" err="1">
                <a:latin typeface="Arial" panose="020B0604020202020204" pitchFamily="34" charset="0"/>
                <a:cs typeface="Arial" panose="020B0604020202020204" pitchFamily="34" charset="0"/>
              </a:rPr>
              <a:t>Vanaf</a:t>
            </a:r>
            <a:r>
              <a:rPr lang="en-GB" altLang="fr-FR" sz="1700" dirty="0">
                <a:latin typeface="Arial" panose="020B0604020202020204" pitchFamily="34" charset="0"/>
                <a:cs typeface="Arial" panose="020B0604020202020204" pitchFamily="34" charset="0"/>
              </a:rPr>
              <a:t> 14 </a:t>
            </a:r>
            <a:r>
              <a:rPr lang="en-GB" altLang="fr-FR" sz="1700" dirty="0" err="1">
                <a:latin typeface="Arial" panose="020B0604020202020204" pitchFamily="34" charset="0"/>
                <a:cs typeface="Arial" panose="020B0604020202020204" pitchFamily="34" charset="0"/>
              </a:rPr>
              <a:t>dec</a:t>
            </a:r>
            <a:r>
              <a:rPr lang="en-GB" altLang="fr-FR" sz="1700" dirty="0">
                <a:latin typeface="Arial" panose="020B0604020202020204" pitchFamily="34" charset="0"/>
                <a:cs typeface="Arial" panose="020B0604020202020204" pitchFamily="34" charset="0"/>
              </a:rPr>
              <a:t> 2019 </a:t>
            </a:r>
            <a:r>
              <a:rPr lang="en-GB" altLang="fr-FR" sz="1700" dirty="0" err="1">
                <a:latin typeface="Arial" panose="020B0604020202020204" pitchFamily="34" charset="0"/>
                <a:cs typeface="Arial" panose="020B0604020202020204" pitchFamily="34" charset="0"/>
              </a:rPr>
              <a:t>nieuwe</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paspoorten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aanbrengen</a:t>
            </a:r>
            <a:endParaRPr lang="en-GB" altLang="fr-FR" sz="1700" dirty="0">
              <a:latin typeface="Arial" panose="020B0604020202020204" pitchFamily="34" charset="0"/>
              <a:cs typeface="Arial" panose="020B0604020202020204" pitchFamily="34" charset="0"/>
            </a:endParaRPr>
          </a:p>
          <a:p>
            <a:pPr marL="0" indent="0">
              <a:spcBef>
                <a:spcPct val="0"/>
              </a:spcBef>
              <a:buClr>
                <a:srgbClr val="A84A08"/>
              </a:buClr>
              <a:buNone/>
            </a:pPr>
            <a:endParaRPr lang="en-GB" altLang="fr-FR" sz="600" dirty="0">
              <a:latin typeface="Arial" panose="020B0604020202020204" pitchFamily="34" charset="0"/>
              <a:cs typeface="Arial" panose="020B0604020202020204" pitchFamily="34" charset="0"/>
            </a:endParaRPr>
          </a:p>
          <a:p>
            <a:pPr marL="0" indent="0">
              <a:spcBef>
                <a:spcPct val="0"/>
              </a:spcBef>
              <a:buClr>
                <a:srgbClr val="A84A08"/>
              </a:buClr>
              <a:buNone/>
            </a:pPr>
            <a:r>
              <a:rPr lang="en-GB" altLang="fr-FR" sz="1700" dirty="0">
                <a:latin typeface="Arial" panose="020B0604020202020204" pitchFamily="34" charset="0"/>
                <a:cs typeface="Arial" panose="020B0604020202020204" pitchFamily="34" charset="0"/>
              </a:rPr>
              <a:t>Mag u </a:t>
            </a:r>
            <a:r>
              <a:rPr lang="en-GB" altLang="fr-FR" sz="1700" dirty="0" err="1">
                <a:latin typeface="Arial" panose="020B0604020202020204" pitchFamily="34" charset="0"/>
                <a:cs typeface="Arial" panose="020B0604020202020204" pitchFamily="34" charset="0"/>
              </a:rPr>
              <a:t>nieuwe</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paspoorten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nieuwe</a:t>
            </a:r>
            <a:r>
              <a:rPr lang="en-GB" altLang="fr-FR" sz="1700" dirty="0">
                <a:latin typeface="Arial" panose="020B0604020202020204" pitchFamily="34" charset="0"/>
                <a:cs typeface="Arial" panose="020B0604020202020204" pitchFamily="34" charset="0"/>
              </a:rPr>
              <a:t> lay-out) al </a:t>
            </a:r>
            <a:r>
              <a:rPr lang="en-GB" altLang="fr-FR" sz="1700" b="1" dirty="0" err="1">
                <a:latin typeface="Arial" panose="020B0604020202020204" pitchFamily="34" charset="0"/>
                <a:cs typeface="Arial" panose="020B0604020202020204" pitchFamily="34" charset="0"/>
              </a:rPr>
              <a:t>eerder</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gebruiken</a:t>
            </a:r>
            <a:r>
              <a:rPr lang="en-GB" altLang="fr-FR" sz="1700" dirty="0">
                <a:latin typeface="Arial" panose="020B0604020202020204" pitchFamily="34" charset="0"/>
                <a:cs typeface="Arial" panose="020B0604020202020204" pitchFamily="34" charset="0"/>
              </a:rPr>
              <a:t>?</a:t>
            </a:r>
          </a:p>
          <a:p>
            <a:pPr>
              <a:spcBef>
                <a:spcPct val="0"/>
              </a:spcBef>
              <a:buClr>
                <a:srgbClr val="A84A08"/>
              </a:buClr>
            </a:pPr>
            <a:r>
              <a:rPr lang="en-GB" altLang="fr-FR" sz="1700" dirty="0" err="1">
                <a:latin typeface="Arial" panose="020B0604020202020204" pitchFamily="34" charset="0"/>
                <a:cs typeface="Arial" panose="020B0604020202020204" pitchFamily="34" charset="0"/>
              </a:rPr>
              <a:t>Producten</a:t>
            </a:r>
            <a:r>
              <a:rPr lang="en-GB" altLang="fr-FR" sz="1700" dirty="0">
                <a:latin typeface="Arial" panose="020B0604020202020204" pitchFamily="34" charset="0"/>
                <a:cs typeface="Arial" panose="020B0604020202020204" pitchFamily="34" charset="0"/>
              </a:rPr>
              <a:t> die </a:t>
            </a:r>
            <a:r>
              <a:rPr lang="en-GB" altLang="fr-FR" sz="1700" b="1" dirty="0" err="1">
                <a:latin typeface="Arial" panose="020B0604020202020204" pitchFamily="34" charset="0"/>
                <a:cs typeface="Arial" panose="020B0604020202020204" pitchFamily="34" charset="0"/>
              </a:rPr>
              <a:t>nú</a:t>
            </a:r>
            <a:r>
              <a:rPr lang="en-GB" altLang="fr-FR" sz="1700" b="1" dirty="0">
                <a:latin typeface="Arial" panose="020B0604020202020204" pitchFamily="34" charset="0"/>
                <a:cs typeface="Arial" panose="020B0604020202020204" pitchFamily="34" charset="0"/>
              </a:rPr>
              <a:t> al </a:t>
            </a:r>
            <a:r>
              <a:rPr lang="en-GB" altLang="fr-FR" sz="1700" dirty="0">
                <a:latin typeface="Arial" panose="020B0604020202020204" pitchFamily="34" charset="0"/>
                <a:cs typeface="Arial" panose="020B0604020202020204" pitchFamily="34" charset="0"/>
              </a:rPr>
              <a:t>paspoortplichtig zijn: mag, maar </a:t>
            </a:r>
            <a:r>
              <a:rPr lang="en-GB" altLang="fr-FR" sz="1700" dirty="0" err="1">
                <a:latin typeface="Arial" panose="020B0604020202020204" pitchFamily="34" charset="0"/>
                <a:cs typeface="Arial" panose="020B0604020202020204" pitchFamily="34" charset="0"/>
              </a:rPr>
              <a:t>dan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moet</a:t>
            </a:r>
            <a:r>
              <a:rPr lang="en-GB" altLang="fr-FR" sz="1700" dirty="0">
                <a:latin typeface="Arial" panose="020B0604020202020204" pitchFamily="34" charset="0"/>
                <a:cs typeface="Arial" panose="020B0604020202020204" pitchFamily="34" charset="0"/>
              </a:rPr>
              <a:t> ‘Naktuinbouw’ en ‘</a:t>
            </a:r>
            <a:r>
              <a:rPr lang="en-GB" altLang="fr-FR" sz="1700" dirty="0" err="1">
                <a:latin typeface="Arial" panose="020B0604020202020204" pitchFamily="34" charset="0"/>
                <a:cs typeface="Arial" panose="020B0604020202020204" pitchFamily="34" charset="0"/>
              </a:rPr>
              <a:t>aantal</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wél</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vermeld</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staan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wettelijke</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verplichte</a:t>
            </a:r>
            <a:r>
              <a:rPr lang="en-GB" altLang="fr-FR" sz="1700" dirty="0">
                <a:latin typeface="Arial" panose="020B0604020202020204" pitchFamily="34" charset="0"/>
                <a:cs typeface="Arial" panose="020B0604020202020204" pitchFamily="34" charset="0"/>
              </a:rPr>
              <a:t> info op </a:t>
            </a:r>
            <a:r>
              <a:rPr lang="en-GB" altLang="fr-FR" sz="1700" dirty="0" err="1">
                <a:latin typeface="Arial" panose="020B0604020202020204" pitchFamily="34" charset="0"/>
                <a:cs typeface="Arial" panose="020B0604020202020204" pitchFamily="34" charset="0"/>
              </a:rPr>
              <a:t>oude</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paspoort</a:t>
            </a:r>
            <a:r>
              <a:rPr lang="en-GB" altLang="fr-FR" sz="1700" dirty="0">
                <a:latin typeface="Arial" panose="020B0604020202020204" pitchFamily="34" charset="0"/>
                <a:cs typeface="Arial" panose="020B0604020202020204" pitchFamily="34" charset="0"/>
              </a:rPr>
              <a:t> tot </a:t>
            </a:r>
            <a:r>
              <a:rPr lang="en-GB" altLang="fr-FR" sz="1700" dirty="0" err="1">
                <a:latin typeface="Arial" panose="020B0604020202020204" pitchFamily="34" charset="0"/>
                <a:cs typeface="Arial" panose="020B0604020202020204" pitchFamily="34" charset="0"/>
              </a:rPr>
              <a:t>dec</a:t>
            </a:r>
            <a:r>
              <a:rPr lang="en-GB" altLang="fr-FR" sz="1700" dirty="0">
                <a:latin typeface="Arial" panose="020B0604020202020204" pitchFamily="34" charset="0"/>
                <a:cs typeface="Arial" panose="020B0604020202020204" pitchFamily="34" charset="0"/>
              </a:rPr>
              <a:t> 2019) (</a:t>
            </a:r>
            <a:r>
              <a:rPr lang="en-GB" altLang="fr-FR" sz="1700" dirty="0" err="1">
                <a:latin typeface="Arial" panose="020B0604020202020204" pitchFamily="34" charset="0"/>
                <a:cs typeface="Arial" panose="020B0604020202020204" pitchFamily="34" charset="0"/>
              </a:rPr>
              <a:t>zie</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volgende</a:t>
            </a:r>
            <a:r>
              <a:rPr lang="en-GB" altLang="fr-FR" sz="1700" dirty="0">
                <a:latin typeface="Arial" panose="020B0604020202020204" pitchFamily="34" charset="0"/>
                <a:cs typeface="Arial" panose="020B0604020202020204" pitchFamily="34" charset="0"/>
              </a:rPr>
              <a:t> sheet).</a:t>
            </a:r>
          </a:p>
          <a:p>
            <a:pPr>
              <a:spcBef>
                <a:spcPct val="0"/>
              </a:spcBef>
              <a:buClr>
                <a:srgbClr val="A84A08"/>
              </a:buClr>
            </a:pPr>
            <a:r>
              <a:rPr lang="en-GB" altLang="fr-FR" sz="1700" dirty="0" err="1">
                <a:latin typeface="Arial" panose="020B0604020202020204" pitchFamily="34" charset="0"/>
                <a:cs typeface="Arial" panose="020B0604020202020204" pitchFamily="34" charset="0"/>
              </a:rPr>
              <a:t>Producten</a:t>
            </a:r>
            <a:r>
              <a:rPr lang="en-GB" altLang="fr-FR" sz="1700" dirty="0">
                <a:latin typeface="Arial" panose="020B0604020202020204" pitchFamily="34" charset="0"/>
                <a:cs typeface="Arial" panose="020B0604020202020204" pitchFamily="34" charset="0"/>
              </a:rPr>
              <a:t> die </a:t>
            </a:r>
            <a:r>
              <a:rPr lang="en-GB" altLang="fr-FR" sz="1700" b="1" dirty="0">
                <a:latin typeface="Arial" panose="020B0604020202020204" pitchFamily="34" charset="0"/>
                <a:cs typeface="Arial" panose="020B0604020202020204" pitchFamily="34" charset="0"/>
              </a:rPr>
              <a:t>nu </a:t>
            </a:r>
            <a:r>
              <a:rPr lang="en-GB" altLang="fr-FR" sz="1700" b="1" dirty="0" err="1">
                <a:latin typeface="Arial" panose="020B0604020202020204" pitchFamily="34" charset="0"/>
                <a:cs typeface="Arial" panose="020B0604020202020204" pitchFamily="34" charset="0"/>
              </a:rPr>
              <a:t>voor</a:t>
            </a:r>
            <a:r>
              <a:rPr lang="en-GB" altLang="fr-FR" sz="1700" b="1" dirty="0">
                <a:latin typeface="Arial" panose="020B0604020202020204" pitchFamily="34" charset="0"/>
                <a:cs typeface="Arial" panose="020B0604020202020204" pitchFamily="34" charset="0"/>
              </a:rPr>
              <a:t> het </a:t>
            </a:r>
            <a:r>
              <a:rPr lang="en-GB" altLang="fr-FR" sz="1700" b="1" dirty="0" err="1">
                <a:latin typeface="Arial" panose="020B0604020202020204" pitchFamily="34" charset="0"/>
                <a:cs typeface="Arial" panose="020B0604020202020204" pitchFamily="34" charset="0"/>
              </a:rPr>
              <a:t>eerst</a:t>
            </a:r>
            <a:r>
              <a:rPr lang="en-GB" altLang="fr-FR" sz="1700" b="1" dirty="0">
                <a:latin typeface="Arial" panose="020B0604020202020204" pitchFamily="34" charset="0"/>
                <a:cs typeface="Arial" panose="020B0604020202020204" pitchFamily="34" charset="0"/>
              </a:rPr>
              <a:t> </a:t>
            </a:r>
            <a:r>
              <a:rPr lang="en-GB" altLang="fr-FR" sz="1700" dirty="0">
                <a:latin typeface="Arial" panose="020B0604020202020204" pitchFamily="34" charset="0"/>
                <a:cs typeface="Arial" panose="020B0604020202020204" pitchFamily="34" charset="0"/>
              </a:rPr>
              <a:t>paspoortplichtig </a:t>
            </a:r>
            <a:r>
              <a:rPr lang="en-GB" altLang="fr-FR" sz="1700" dirty="0" err="1">
                <a:latin typeface="Arial" panose="020B0604020202020204" pitchFamily="34" charset="0"/>
                <a:cs typeface="Arial" panose="020B0604020202020204" pitchFamily="34" charset="0"/>
              </a:rPr>
              <a:t>worden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mogen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vanaf</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januari</a:t>
            </a:r>
            <a:r>
              <a:rPr lang="en-GB" altLang="fr-FR" sz="1700" dirty="0">
                <a:latin typeface="Arial" panose="020B0604020202020204" pitchFamily="34" charset="0"/>
                <a:cs typeface="Arial" panose="020B0604020202020204" pitchFamily="34" charset="0"/>
              </a:rPr>
              <a:t> 2019 van </a:t>
            </a:r>
            <a:r>
              <a:rPr lang="en-GB" altLang="fr-FR" sz="1700" dirty="0" err="1">
                <a:latin typeface="Arial" panose="020B0604020202020204" pitchFamily="34" charset="0"/>
                <a:cs typeface="Arial" panose="020B0604020202020204" pitchFamily="34" charset="0"/>
              </a:rPr>
              <a:t>paspoorten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worden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voorzien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hebben</a:t>
            </a:r>
            <a:r>
              <a:rPr lang="en-GB" altLang="fr-FR" sz="1700" dirty="0">
                <a:latin typeface="Arial" panose="020B0604020202020204" pitchFamily="34" charset="0"/>
                <a:cs typeface="Arial" panose="020B0604020202020204" pitchFamily="34" charset="0"/>
              </a:rPr>
              <a:t> nu </a:t>
            </a:r>
            <a:r>
              <a:rPr lang="en-GB" altLang="fr-FR" sz="1700" dirty="0" err="1">
                <a:latin typeface="Arial" panose="020B0604020202020204" pitchFamily="34" charset="0"/>
                <a:cs typeface="Arial" panose="020B0604020202020204" pitchFamily="34" charset="0"/>
              </a:rPr>
              <a:t>geen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wettelijke</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verplichting</a:t>
            </a:r>
            <a:r>
              <a:rPr lang="en-GB" altLang="fr-FR" sz="1700" dirty="0">
                <a:latin typeface="Arial" panose="020B0604020202020204" pitchFamily="34" charset="0"/>
                <a:cs typeface="Arial" panose="020B0604020202020204" pitchFamily="34" charset="0"/>
              </a:rPr>
              <a:t>)</a:t>
            </a:r>
            <a:br>
              <a:rPr lang="en-GB" altLang="fr-FR" sz="1700" dirty="0">
                <a:latin typeface="Arial" panose="020B0604020202020204" pitchFamily="34" charset="0"/>
                <a:cs typeface="Arial" panose="020B0604020202020204" pitchFamily="34" charset="0"/>
              </a:rPr>
            </a:br>
            <a:r>
              <a:rPr lang="en-GB" altLang="fr-FR" sz="1700" dirty="0">
                <a:latin typeface="Arial" panose="020B0604020202020204" pitchFamily="34" charset="0"/>
                <a:cs typeface="Arial" panose="020B0604020202020204" pitchFamily="34" charset="0"/>
              </a:rPr>
              <a:t>Moeten dan </a:t>
            </a:r>
            <a:r>
              <a:rPr lang="en-GB" altLang="fr-FR" sz="1700" dirty="0" err="1">
                <a:latin typeface="Arial" panose="020B0604020202020204" pitchFamily="34" charset="0"/>
                <a:cs typeface="Arial" panose="020B0604020202020204" pitchFamily="34" charset="0"/>
              </a:rPr>
              <a:t>wel</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aan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inspectie-eisen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voldoen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bedrijf</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moet</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geregistreerd</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geautoriseerd</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minstens</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één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keer</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gekeurd</a:t>
            </a:r>
            <a:r>
              <a:rPr lang="en-GB" altLang="fr-FR" sz="1700" dirty="0">
                <a:latin typeface="Arial" panose="020B0604020202020204" pitchFamily="34" charset="0"/>
                <a:cs typeface="Arial" panose="020B0604020202020204" pitchFamily="34" charset="0"/>
              </a:rPr>
              <a:t> zijn)</a:t>
            </a:r>
          </a:p>
          <a:p>
            <a:pPr marL="0" indent="0">
              <a:spcBef>
                <a:spcPct val="0"/>
              </a:spcBef>
              <a:buClr>
                <a:srgbClr val="A84A08"/>
              </a:buClr>
              <a:buNone/>
            </a:pPr>
            <a:r>
              <a:rPr lang="en-GB" altLang="fr-FR" sz="1700" dirty="0">
                <a:latin typeface="Arial" panose="020B0604020202020204" pitchFamily="34" charset="0"/>
                <a:cs typeface="Arial" panose="020B0604020202020204" pitchFamily="34" charset="0"/>
              </a:rPr>
              <a:t>      </a:t>
            </a:r>
          </a:p>
          <a:p>
            <a:pPr marL="0" indent="0">
              <a:spcBef>
                <a:spcPct val="0"/>
              </a:spcBef>
              <a:buClr>
                <a:srgbClr val="A84A08"/>
              </a:buClr>
              <a:buNone/>
            </a:pPr>
            <a:endParaRPr lang="en-GB" altLang="fr-F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282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‘geïntegreerd model’</a:t>
            </a:r>
          </a:p>
        </p:txBody>
      </p:sp>
      <p:sp>
        <p:nvSpPr>
          <p:cNvPr id="3" name="Tijdelijke aanduiding voor inhoud 2"/>
          <p:cNvSpPr>
            <a:spLocks noGrp="1"/>
          </p:cNvSpPr>
          <p:nvPr>
            <p:ph idx="1"/>
          </p:nvPr>
        </p:nvSpPr>
        <p:spPr>
          <a:xfrm>
            <a:off x="1664033" y="1010016"/>
            <a:ext cx="6170343" cy="3394472"/>
          </a:xfrm>
        </p:spPr>
        <p:txBody>
          <a:bodyPr>
            <a:normAutofit/>
          </a:bodyPr>
          <a:lstStyle/>
          <a:p>
            <a:endParaRPr lang="nl-NL" dirty="0"/>
          </a:p>
          <a:p>
            <a:endParaRPr lang="nl-NL" dirty="0"/>
          </a:p>
          <a:p>
            <a:endParaRPr lang="nl-NL" dirty="0"/>
          </a:p>
          <a:p>
            <a:pPr marL="0" indent="0">
              <a:buNone/>
            </a:pPr>
            <a:endParaRPr lang="nl-NL" dirty="0"/>
          </a:p>
          <a:p>
            <a:pPr marL="0" indent="0">
              <a:buNone/>
            </a:pPr>
            <a:r>
              <a:rPr lang="nl-NL" sz="1800" dirty="0"/>
              <a:t>               30 gram                                  Naktuinbouw</a:t>
            </a:r>
          </a:p>
          <a:p>
            <a:pPr marL="0" indent="0">
              <a:buNone/>
            </a:pPr>
            <a:endParaRPr lang="nl-NL" sz="1800" dirty="0"/>
          </a:p>
          <a:p>
            <a:pPr marL="0" indent="0">
              <a:buNone/>
            </a:pPr>
            <a:r>
              <a:rPr lang="nl-NL" sz="1800" dirty="0"/>
              <a:t>Voldoet zowel aan huidige als aan nieuwe eisen</a:t>
            </a:r>
          </a:p>
        </p:txBody>
      </p:sp>
      <p:pic>
        <p:nvPicPr>
          <p:cNvPr id="5"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54727" y="1064030"/>
            <a:ext cx="6766559" cy="16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601904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7938"/>
            <a:ext cx="8229600" cy="857250"/>
          </a:xfrm>
          <a:noFill/>
        </p:spPr>
        <p:txBody>
          <a:bodyPr/>
          <a:lstStyle/>
          <a:p>
            <a:pPr eaLnBrk="1" hangingPunct="1"/>
            <a:r>
              <a:rPr lang="nl-NL" altLang="nl-NL" dirty="0">
                <a:solidFill>
                  <a:srgbClr val="AA5120"/>
                </a:solidFill>
                <a:latin typeface="Arial" panose="020B0604020202020204" pitchFamily="34" charset="0"/>
                <a:cs typeface="Arial" panose="020B0604020202020204" pitchFamily="34" charset="0"/>
              </a:rPr>
              <a:t>Handhaving</a:t>
            </a:r>
          </a:p>
        </p:txBody>
      </p:sp>
      <p:sp>
        <p:nvSpPr>
          <p:cNvPr id="8195" name="Rectangle 6"/>
          <p:cNvSpPr txBox="1">
            <a:spLocks noChangeArrowheads="1"/>
          </p:cNvSpPr>
          <p:nvPr/>
        </p:nvSpPr>
        <p:spPr bwMode="auto">
          <a:xfrm>
            <a:off x="977775" y="865188"/>
            <a:ext cx="8166226" cy="374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Clr>
                <a:srgbClr val="A84A08"/>
              </a:buClr>
            </a:pPr>
            <a:r>
              <a:rPr lang="en-GB" altLang="fr-FR" sz="1700" dirty="0">
                <a:latin typeface="Arial" panose="020B0604020202020204" pitchFamily="34" charset="0"/>
                <a:cs typeface="Arial" panose="020B0604020202020204" pitchFamily="34" charset="0"/>
              </a:rPr>
              <a:t>Moet </a:t>
            </a:r>
            <a:r>
              <a:rPr lang="en-GB" altLang="fr-FR" sz="1700" dirty="0" err="1">
                <a:latin typeface="Arial" panose="020B0604020202020204" pitchFamily="34" charset="0"/>
                <a:cs typeface="Arial" panose="020B0604020202020204" pitchFamily="34" charset="0"/>
              </a:rPr>
              <a:t>nog</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worden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uitgewerkt</a:t>
            </a:r>
            <a:r>
              <a:rPr lang="en-GB" altLang="fr-FR" sz="1700" dirty="0">
                <a:latin typeface="Arial" panose="020B0604020202020204" pitchFamily="34" charset="0"/>
                <a:cs typeface="Arial" panose="020B0604020202020204" pitchFamily="34" charset="0"/>
              </a:rPr>
              <a:t> NVWA met </a:t>
            </a:r>
            <a:r>
              <a:rPr lang="en-GB" altLang="fr-FR" sz="1700" dirty="0" err="1">
                <a:latin typeface="Arial" panose="020B0604020202020204" pitchFamily="34" charset="0"/>
                <a:cs typeface="Arial" panose="020B0604020202020204" pitchFamily="34" charset="0"/>
              </a:rPr>
              <a:t>keuringsdiensten</a:t>
            </a:r>
            <a:r>
              <a:rPr lang="en-GB" altLang="fr-FR" sz="1700" dirty="0">
                <a:latin typeface="Arial" panose="020B0604020202020204" pitchFamily="34" charset="0"/>
                <a:cs typeface="Arial" panose="020B0604020202020204" pitchFamily="34" charset="0"/>
              </a:rPr>
              <a:t>.</a:t>
            </a:r>
          </a:p>
          <a:p>
            <a:pPr marL="0" indent="0">
              <a:spcBef>
                <a:spcPct val="0"/>
              </a:spcBef>
              <a:buClr>
                <a:srgbClr val="A84A08"/>
              </a:buClr>
              <a:buNone/>
            </a:pPr>
            <a:endParaRPr lang="en-GB" altLang="fr-FR" sz="1700" dirty="0">
              <a:latin typeface="Arial" panose="020B0604020202020204" pitchFamily="34" charset="0"/>
              <a:cs typeface="Arial" panose="020B0604020202020204" pitchFamily="34" charset="0"/>
            </a:endParaRPr>
          </a:p>
          <a:p>
            <a:pPr>
              <a:spcBef>
                <a:spcPct val="0"/>
              </a:spcBef>
              <a:buClr>
                <a:srgbClr val="A84A08"/>
              </a:buClr>
            </a:pPr>
            <a:r>
              <a:rPr lang="en-GB" altLang="fr-FR" sz="1700" dirty="0">
                <a:latin typeface="Arial" panose="020B0604020202020204" pitchFamily="34" charset="0"/>
                <a:cs typeface="Arial" panose="020B0604020202020204" pitchFamily="34" charset="0"/>
              </a:rPr>
              <a:t>Melding </a:t>
            </a:r>
            <a:r>
              <a:rPr lang="en-GB" altLang="fr-FR" sz="1700" dirty="0" err="1">
                <a:latin typeface="Arial" panose="020B0604020202020204" pitchFamily="34" charset="0"/>
                <a:cs typeface="Arial" panose="020B0604020202020204" pitchFamily="34" charset="0"/>
              </a:rPr>
              <a:t>aan</a:t>
            </a:r>
            <a:r>
              <a:rPr lang="en-GB" altLang="fr-FR" sz="1700" dirty="0">
                <a:latin typeface="Arial" panose="020B0604020202020204" pitchFamily="34" charset="0"/>
                <a:cs typeface="Arial" panose="020B0604020202020204" pitchFamily="34" charset="0"/>
              </a:rPr>
              <a:t> NVWA (</a:t>
            </a:r>
            <a:r>
              <a:rPr lang="en-GB" altLang="fr-FR" sz="1700" dirty="0" err="1">
                <a:latin typeface="Arial" panose="020B0604020202020204" pitchFamily="34" charset="0"/>
                <a:cs typeface="Arial" panose="020B0604020202020204" pitchFamily="34" charset="0"/>
              </a:rPr>
              <a:t>coördinerende</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autoriteit</a:t>
            </a:r>
            <a:r>
              <a:rPr lang="en-GB" altLang="fr-FR" sz="1700" dirty="0">
                <a:latin typeface="Arial" panose="020B0604020202020204" pitchFamily="34" charset="0"/>
                <a:cs typeface="Arial" panose="020B0604020202020204" pitchFamily="34" charset="0"/>
              </a:rPr>
              <a:t>)</a:t>
            </a:r>
          </a:p>
          <a:p>
            <a:pPr>
              <a:spcBef>
                <a:spcPct val="0"/>
              </a:spcBef>
              <a:buClr>
                <a:srgbClr val="A84A08"/>
              </a:buClr>
            </a:pPr>
            <a:r>
              <a:rPr lang="en-GB" altLang="fr-FR" sz="1700" dirty="0" err="1">
                <a:latin typeface="Arial" panose="020B0604020202020204" pitchFamily="34" charset="0"/>
                <a:cs typeface="Arial" panose="020B0604020202020204" pitchFamily="34" charset="0"/>
              </a:rPr>
              <a:t>Vastleggen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partijen</a:t>
            </a:r>
            <a:r>
              <a:rPr lang="en-GB" altLang="fr-FR" sz="1700" dirty="0">
                <a:latin typeface="Arial" panose="020B0604020202020204" pitchFamily="34" charset="0"/>
                <a:cs typeface="Arial" panose="020B0604020202020204" pitchFamily="34" charset="0"/>
              </a:rPr>
              <a:t>/</a:t>
            </a:r>
            <a:r>
              <a:rPr lang="en-GB" altLang="fr-FR" sz="1700" dirty="0" err="1">
                <a:latin typeface="Arial" panose="020B0604020202020204" pitchFamily="34" charset="0"/>
                <a:cs typeface="Arial" panose="020B0604020202020204" pitchFamily="34" charset="0"/>
              </a:rPr>
              <a:t>zendingen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logistieke</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vertragingen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kosten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terugroep-acties</a:t>
            </a:r>
            <a:r>
              <a:rPr lang="en-GB" altLang="fr-FR" sz="1700" dirty="0">
                <a:latin typeface="Arial" panose="020B0604020202020204" pitchFamily="34" charset="0"/>
                <a:cs typeface="Arial" panose="020B0604020202020204" pitchFamily="34" charset="0"/>
              </a:rPr>
              <a:t>, extra </a:t>
            </a:r>
            <a:r>
              <a:rPr lang="en-GB" altLang="fr-FR" sz="1700" dirty="0" err="1">
                <a:latin typeface="Arial" panose="020B0604020202020204" pitchFamily="34" charset="0"/>
                <a:cs typeface="Arial" panose="020B0604020202020204" pitchFamily="34" charset="0"/>
              </a:rPr>
              <a:t>kosten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verscherpte</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controle</a:t>
            </a:r>
            <a:r>
              <a:rPr lang="en-GB" altLang="fr-FR" sz="1700" dirty="0">
                <a:latin typeface="Arial" panose="020B0604020202020204" pitchFamily="34" charset="0"/>
                <a:cs typeface="Arial" panose="020B0604020202020204" pitchFamily="34" charset="0"/>
              </a:rPr>
              <a:t>/</a:t>
            </a:r>
            <a:r>
              <a:rPr lang="en-GB" altLang="fr-FR" sz="1700" dirty="0" err="1">
                <a:latin typeface="Arial" panose="020B0604020202020204" pitchFamily="34" charset="0"/>
                <a:cs typeface="Arial" panose="020B0604020202020204" pitchFamily="34" charset="0"/>
              </a:rPr>
              <a:t>inspecties</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mogelijk</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vernietiging</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zending</a:t>
            </a:r>
            <a:r>
              <a:rPr lang="en-GB" altLang="fr-FR" sz="1700">
                <a:latin typeface="Arial" panose="020B0604020202020204" pitchFamily="34" charset="0"/>
                <a:cs typeface="Arial" panose="020B0604020202020204" pitchFamily="34" charset="0"/>
              </a:rPr>
              <a:t>.</a:t>
            </a:r>
            <a:endParaRPr lang="en-GB" altLang="fr-FR" sz="1700" dirty="0">
              <a:latin typeface="Arial" panose="020B0604020202020204" pitchFamily="34" charset="0"/>
              <a:cs typeface="Arial" panose="020B0604020202020204" pitchFamily="34" charset="0"/>
            </a:endParaRPr>
          </a:p>
          <a:p>
            <a:pPr>
              <a:spcBef>
                <a:spcPct val="0"/>
              </a:spcBef>
              <a:buClr>
                <a:srgbClr val="A84A08"/>
              </a:buClr>
            </a:pPr>
            <a:r>
              <a:rPr lang="en-GB" altLang="fr-FR" sz="1700" dirty="0" err="1">
                <a:latin typeface="Arial" panose="020B0604020202020204" pitchFamily="34" charset="0"/>
                <a:cs typeface="Arial" panose="020B0604020202020204" pitchFamily="34" charset="0"/>
              </a:rPr>
              <a:t>Intrekken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autorisatie</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zelf</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afgeven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plantenpaspoort</a:t>
            </a:r>
            <a:r>
              <a:rPr lang="en-GB" altLang="fr-FR" sz="1700" dirty="0">
                <a:latin typeface="Arial" panose="020B0604020202020204" pitchFamily="34" charset="0"/>
                <a:cs typeface="Arial" panose="020B0604020202020204" pitchFamily="34" charset="0"/>
              </a:rPr>
              <a:t> (dan: </a:t>
            </a:r>
            <a:r>
              <a:rPr lang="en-GB" altLang="fr-FR" sz="1700" dirty="0" err="1">
                <a:latin typeface="Arial" panose="020B0604020202020204" pitchFamily="34" charset="0"/>
                <a:cs typeface="Arial" panose="020B0604020202020204" pitchFamily="34" charset="0"/>
              </a:rPr>
              <a:t>dagelijks</a:t>
            </a:r>
            <a:r>
              <a:rPr lang="en-GB" altLang="fr-FR" sz="1700" dirty="0">
                <a:latin typeface="Arial" panose="020B0604020202020204" pitchFamily="34" charset="0"/>
                <a:cs typeface="Arial" panose="020B0604020202020204" pitchFamily="34" charset="0"/>
              </a:rPr>
              <a:t> door </a:t>
            </a:r>
            <a:r>
              <a:rPr lang="en-GB" altLang="fr-FR" sz="1700" dirty="0" err="1">
                <a:latin typeface="Arial" panose="020B0604020202020204" pitchFamily="34" charset="0"/>
                <a:cs typeface="Arial" panose="020B0604020202020204" pitchFamily="34" charset="0"/>
              </a:rPr>
              <a:t>keurmeester</a:t>
            </a:r>
            <a:r>
              <a:rPr lang="en-GB" altLang="fr-FR" sz="1700" dirty="0">
                <a:latin typeface="Arial" panose="020B0604020202020204" pitchFamily="34" charset="0"/>
                <a:cs typeface="Arial" panose="020B0604020202020204" pitchFamily="34" charset="0"/>
              </a:rPr>
              <a:t>, extra </a:t>
            </a:r>
            <a:r>
              <a:rPr lang="en-GB" altLang="fr-FR" sz="1700" dirty="0" err="1">
                <a:latin typeface="Arial" panose="020B0604020202020204" pitchFamily="34" charset="0"/>
                <a:cs typeface="Arial" panose="020B0604020202020204" pitchFamily="34" charset="0"/>
              </a:rPr>
              <a:t>kosten</a:t>
            </a:r>
            <a:r>
              <a:rPr lang="en-GB" altLang="fr-FR" sz="1700" dirty="0">
                <a:latin typeface="Arial" panose="020B0604020202020204" pitchFamily="34" charset="0"/>
                <a:cs typeface="Arial" panose="020B0604020202020204" pitchFamily="34" charset="0"/>
              </a:rPr>
              <a:t>)</a:t>
            </a:r>
          </a:p>
          <a:p>
            <a:pPr>
              <a:spcBef>
                <a:spcPct val="0"/>
              </a:spcBef>
              <a:buClr>
                <a:srgbClr val="A84A08"/>
              </a:buClr>
            </a:pPr>
            <a:r>
              <a:rPr lang="en-GB" altLang="fr-FR" sz="1700" dirty="0" err="1">
                <a:latin typeface="Arial" panose="020B0604020202020204" pitchFamily="34" charset="0"/>
                <a:cs typeface="Arial" panose="020B0604020202020204" pitchFamily="34" charset="0"/>
              </a:rPr>
              <a:t>Opleggen</a:t>
            </a:r>
            <a:r>
              <a:rPr lang="en-GB" altLang="fr-FR" sz="1700" dirty="0">
                <a:latin typeface="Arial" panose="020B0604020202020204" pitchFamily="34" charset="0"/>
                <a:cs typeface="Arial" panose="020B0604020202020204" pitchFamily="34" charset="0"/>
              </a:rPr>
              <a:t> last </a:t>
            </a:r>
            <a:r>
              <a:rPr lang="en-GB" altLang="fr-FR" sz="1700" dirty="0" err="1">
                <a:latin typeface="Arial" panose="020B0604020202020204" pitchFamily="34" charset="0"/>
                <a:cs typeface="Arial" panose="020B0604020202020204" pitchFamily="34" charset="0"/>
              </a:rPr>
              <a:t>onder</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bestuursdwang</a:t>
            </a:r>
            <a:endParaRPr lang="en-GB" altLang="fr-FR" sz="1700" dirty="0">
              <a:latin typeface="Arial" panose="020B0604020202020204" pitchFamily="34" charset="0"/>
              <a:cs typeface="Arial" panose="020B0604020202020204" pitchFamily="34" charset="0"/>
            </a:endParaRPr>
          </a:p>
          <a:p>
            <a:pPr>
              <a:spcBef>
                <a:spcPct val="0"/>
              </a:spcBef>
              <a:buClr>
                <a:srgbClr val="A84A08"/>
              </a:buClr>
            </a:pPr>
            <a:r>
              <a:rPr lang="en-GB" altLang="fr-FR" sz="1700" dirty="0" err="1">
                <a:latin typeface="Arial" panose="020B0604020202020204" pitchFamily="34" charset="0"/>
                <a:cs typeface="Arial" panose="020B0604020202020204" pitchFamily="34" charset="0"/>
              </a:rPr>
              <a:t>Opleggen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bestuurlijke</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boete</a:t>
            </a:r>
            <a:r>
              <a:rPr lang="en-GB" altLang="fr-FR" sz="1700" dirty="0">
                <a:latin typeface="Arial" panose="020B0604020202020204" pitchFamily="34" charset="0"/>
                <a:cs typeface="Arial" panose="020B0604020202020204" pitchFamily="34" charset="0"/>
              </a:rPr>
              <a:t> (in </a:t>
            </a:r>
            <a:r>
              <a:rPr lang="en-GB" altLang="fr-FR" sz="1700" dirty="0" err="1">
                <a:latin typeface="Arial" panose="020B0604020202020204" pitchFamily="34" charset="0"/>
                <a:cs typeface="Arial" panose="020B0604020202020204" pitchFamily="34" charset="0"/>
              </a:rPr>
              <a:t>ministeriële</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regeling</a:t>
            </a:r>
            <a:r>
              <a:rPr lang="en-GB" altLang="fr-FR" sz="1700" dirty="0">
                <a:latin typeface="Arial" panose="020B0604020202020204" pitchFamily="34" charset="0"/>
                <a:cs typeface="Arial" panose="020B0604020202020204" pitchFamily="34" charset="0"/>
              </a:rPr>
              <a:t>)</a:t>
            </a:r>
          </a:p>
          <a:p>
            <a:pPr>
              <a:spcBef>
                <a:spcPct val="0"/>
              </a:spcBef>
              <a:buClr>
                <a:srgbClr val="A84A08"/>
              </a:buClr>
            </a:pPr>
            <a:r>
              <a:rPr lang="en-GB" altLang="fr-FR" sz="1700" dirty="0" err="1">
                <a:latin typeface="Arial" panose="020B0604020202020204" pitchFamily="34" charset="0"/>
                <a:cs typeface="Arial" panose="020B0604020202020204" pitchFamily="34" charset="0"/>
              </a:rPr>
              <a:t>Strafrechtelijke</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maatregelen</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bij</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opzettelijk</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vervalsen</a:t>
            </a:r>
            <a:r>
              <a:rPr lang="en-GB" altLang="fr-FR" sz="1700" dirty="0">
                <a:latin typeface="Arial" panose="020B0604020202020204" pitchFamily="34" charset="0"/>
                <a:cs typeface="Arial" panose="020B0604020202020204" pitchFamily="34" charset="0"/>
              </a:rPr>
              <a:t> van </a:t>
            </a:r>
            <a:r>
              <a:rPr lang="en-GB" altLang="fr-FR" sz="1700" dirty="0" err="1">
                <a:latin typeface="Arial" panose="020B0604020202020204" pitchFamily="34" charset="0"/>
                <a:cs typeface="Arial" panose="020B0604020202020204" pitchFamily="34" charset="0"/>
              </a:rPr>
              <a:t>gegevens</a:t>
            </a:r>
            <a:r>
              <a:rPr lang="en-GB" altLang="fr-FR" sz="1700" dirty="0">
                <a:latin typeface="Arial" panose="020B0604020202020204" pitchFamily="34" charset="0"/>
                <a:cs typeface="Arial" panose="020B0604020202020204" pitchFamily="34" charset="0"/>
              </a:rPr>
              <a:t> </a:t>
            </a:r>
            <a:r>
              <a:rPr lang="en-GB" altLang="fr-FR" sz="1700" dirty="0" err="1">
                <a:latin typeface="Arial" panose="020B0604020202020204" pitchFamily="34" charset="0"/>
                <a:cs typeface="Arial" panose="020B0604020202020204" pitchFamily="34" charset="0"/>
              </a:rPr>
              <a:t>e.d.</a:t>
            </a:r>
            <a:r>
              <a:rPr lang="en-GB" altLang="fr-FR" sz="1700" dirty="0">
                <a:latin typeface="Arial" panose="020B0604020202020204" pitchFamily="34" charset="0"/>
                <a:cs typeface="Arial" panose="020B0604020202020204" pitchFamily="34" charset="0"/>
              </a:rPr>
              <a:t>)     </a:t>
            </a:r>
          </a:p>
          <a:p>
            <a:pPr marL="0" indent="0">
              <a:spcBef>
                <a:spcPct val="0"/>
              </a:spcBef>
              <a:buClr>
                <a:srgbClr val="A84A08"/>
              </a:buClr>
              <a:buNone/>
            </a:pPr>
            <a:endParaRPr lang="en-GB" altLang="fr-F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416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7938"/>
            <a:ext cx="8229600" cy="857250"/>
          </a:xfrm>
          <a:noFill/>
        </p:spPr>
        <p:txBody>
          <a:bodyPr/>
          <a:lstStyle/>
          <a:p>
            <a:pPr eaLnBrk="1" hangingPunct="1"/>
            <a:r>
              <a:rPr lang="nl-NL" altLang="nl-NL" dirty="0">
                <a:solidFill>
                  <a:srgbClr val="AA5120"/>
                </a:solidFill>
                <a:latin typeface="Arial" panose="020B0604020202020204" pitchFamily="34" charset="0"/>
                <a:cs typeface="Arial" panose="020B0604020202020204" pitchFamily="34" charset="0"/>
              </a:rPr>
              <a:t>Communicatie</a:t>
            </a:r>
          </a:p>
        </p:txBody>
      </p:sp>
      <p:sp>
        <p:nvSpPr>
          <p:cNvPr id="8195" name="Rectangle 6"/>
          <p:cNvSpPr txBox="1">
            <a:spLocks noChangeArrowheads="1"/>
          </p:cNvSpPr>
          <p:nvPr/>
        </p:nvSpPr>
        <p:spPr bwMode="auto">
          <a:xfrm>
            <a:off x="846043" y="907086"/>
            <a:ext cx="8411079" cy="351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pPr>
            <a:r>
              <a:rPr lang="en-GB" altLang="fr-FR" sz="1800" dirty="0">
                <a:latin typeface="Arial" panose="020B0604020202020204" pitchFamily="34" charset="0"/>
                <a:cs typeface="Arial" panose="020B0604020202020204" pitchFamily="34" charset="0"/>
                <a:hlinkClick r:id="rId2"/>
              </a:rPr>
              <a:t>https://www.naktuinbouw.nl/plantgezondheidsverordening</a:t>
            </a:r>
            <a:r>
              <a:rPr lang="en-GB" altLang="fr-FR" sz="1800" dirty="0">
                <a:latin typeface="Arial" panose="020B0604020202020204" pitchFamily="34" charset="0"/>
                <a:cs typeface="Arial" panose="020B0604020202020204" pitchFamily="34" charset="0"/>
              </a:rPr>
              <a:t> met </a:t>
            </a:r>
            <a:r>
              <a:rPr lang="en-GB" altLang="fr-FR" sz="1800" dirty="0" err="1">
                <a:latin typeface="Arial" panose="020B0604020202020204" pitchFamily="34" charset="0"/>
                <a:cs typeface="Arial" panose="020B0604020202020204" pitchFamily="34" charset="0"/>
              </a:rPr>
              <a:t>o.a</a:t>
            </a:r>
            <a:r>
              <a:rPr lang="en-GB" altLang="fr-FR" sz="1800" dirty="0">
                <a:latin typeface="Arial" panose="020B0604020202020204" pitchFamily="34" charset="0"/>
                <a:cs typeface="Arial" panose="020B0604020202020204" pitchFamily="34" charset="0"/>
              </a:rPr>
              <a:t>. flyer</a:t>
            </a:r>
          </a:p>
          <a:p>
            <a:pPr marL="0" indent="0">
              <a:spcBef>
                <a:spcPct val="0"/>
              </a:spcBef>
              <a:buClr>
                <a:srgbClr val="A84A08"/>
              </a:buClr>
              <a:buNone/>
            </a:pPr>
            <a:endParaRPr lang="en-GB" altLang="fr-FR" sz="1400" dirty="0">
              <a:latin typeface="Arial" panose="020B0604020202020204" pitchFamily="34" charset="0"/>
              <a:cs typeface="Arial" panose="020B0604020202020204" pitchFamily="34" charset="0"/>
            </a:endParaRPr>
          </a:p>
          <a:p>
            <a:pPr>
              <a:spcBef>
                <a:spcPct val="0"/>
              </a:spcBef>
              <a:buClr>
                <a:srgbClr val="A84A08"/>
              </a:buClr>
            </a:pPr>
            <a:r>
              <a:rPr lang="en-GB" altLang="fr-FR" sz="1800" dirty="0">
                <a:latin typeface="Arial" panose="020B0604020202020204" pitchFamily="34" charset="0"/>
                <a:cs typeface="Arial" panose="020B0604020202020204" pitchFamily="34" charset="0"/>
                <a:hlinkClick r:id="rId3"/>
              </a:rPr>
              <a:t>https://www.naktuinbouw.nl/vraag-en-antwoord-plantgezondheidsverordening</a:t>
            </a:r>
            <a:endParaRPr lang="en-GB" altLang="fr-FR" sz="1800" dirty="0">
              <a:latin typeface="Arial" panose="020B0604020202020204" pitchFamily="34" charset="0"/>
              <a:cs typeface="Arial" panose="020B0604020202020204" pitchFamily="34" charset="0"/>
            </a:endParaRPr>
          </a:p>
          <a:p>
            <a:pPr marL="0" indent="0">
              <a:spcBef>
                <a:spcPct val="0"/>
              </a:spcBef>
              <a:buClr>
                <a:srgbClr val="A84A08"/>
              </a:buClr>
              <a:buNone/>
            </a:pPr>
            <a:endParaRPr lang="en-GB" altLang="fr-FR" sz="1400" dirty="0">
              <a:latin typeface="Arial" panose="020B0604020202020204" pitchFamily="34" charset="0"/>
              <a:cs typeface="Arial" panose="020B0604020202020204" pitchFamily="34" charset="0"/>
            </a:endParaRPr>
          </a:p>
          <a:p>
            <a:pPr>
              <a:spcBef>
                <a:spcPct val="0"/>
              </a:spcBef>
              <a:buClr>
                <a:srgbClr val="A84A08"/>
              </a:buClr>
            </a:pPr>
            <a:r>
              <a:rPr lang="en-GB" altLang="fr-FR" sz="1800" dirty="0" err="1">
                <a:latin typeface="Arial" panose="020B0604020202020204" pitchFamily="34" charset="0"/>
                <a:cs typeface="Arial" panose="020B0604020202020204" pitchFamily="34" charset="0"/>
              </a:rPr>
              <a:t>Communicatiewerkgroep</a:t>
            </a:r>
            <a:r>
              <a:rPr lang="en-GB" altLang="fr-FR" sz="1800" dirty="0">
                <a:latin typeface="Arial" panose="020B0604020202020204" pitchFamily="34" charset="0"/>
                <a:cs typeface="Arial" panose="020B0604020202020204" pitchFamily="34" charset="0"/>
              </a:rPr>
              <a:t>: Naktuinbouw, KCB, VBN, Royal </a:t>
            </a:r>
            <a:r>
              <a:rPr lang="en-GB" altLang="fr-FR" sz="1800" dirty="0" err="1">
                <a:latin typeface="Arial" panose="020B0604020202020204" pitchFamily="34" charset="0"/>
                <a:cs typeface="Arial" panose="020B0604020202020204" pitchFamily="34" charset="0"/>
              </a:rPr>
              <a:t>FloraHolland</a:t>
            </a:r>
            <a:r>
              <a:rPr lang="en-GB" altLang="fr-FR" sz="1800" dirty="0">
                <a:latin typeface="Arial" panose="020B0604020202020204" pitchFamily="34" charset="0"/>
                <a:cs typeface="Arial" panose="020B0604020202020204" pitchFamily="34" charset="0"/>
              </a:rPr>
              <a:t>, NVWA, LTO, LTO </a:t>
            </a:r>
            <a:r>
              <a:rPr lang="en-GB" altLang="fr-FR" sz="1800" dirty="0" err="1">
                <a:latin typeface="Arial" panose="020B0604020202020204" pitchFamily="34" charset="0"/>
                <a:cs typeface="Arial" panose="020B0604020202020204" pitchFamily="34" charset="0"/>
              </a:rPr>
              <a:t>Glaskracht</a:t>
            </a:r>
            <a:r>
              <a:rPr lang="en-GB" altLang="fr-FR" sz="1800" dirty="0">
                <a:latin typeface="Arial" panose="020B0604020202020204" pitchFamily="34" charset="0"/>
                <a:cs typeface="Arial" panose="020B0604020202020204" pitchFamily="34" charset="0"/>
              </a:rPr>
              <a:t>, Anthos, Plantum, </a:t>
            </a:r>
            <a:r>
              <a:rPr lang="en-GB" altLang="fr-FR" sz="1800" dirty="0" err="1">
                <a:latin typeface="Arial" panose="020B0604020202020204" pitchFamily="34" charset="0"/>
                <a:cs typeface="Arial" panose="020B0604020202020204" pitchFamily="34" charset="0"/>
              </a:rPr>
              <a:t>e.a</a:t>
            </a:r>
            <a:r>
              <a:rPr lang="en-GB" altLang="fr-FR" sz="1800" dirty="0">
                <a:latin typeface="Arial" panose="020B0604020202020204" pitchFamily="34" charset="0"/>
                <a:cs typeface="Arial" panose="020B0604020202020204" pitchFamily="34" charset="0"/>
              </a:rPr>
              <a:t>. </a:t>
            </a:r>
          </a:p>
          <a:p>
            <a:pPr>
              <a:spcBef>
                <a:spcPct val="0"/>
              </a:spcBef>
              <a:buClr>
                <a:srgbClr val="A84A08"/>
              </a:buClr>
            </a:pPr>
            <a:r>
              <a:rPr lang="en-GB" altLang="fr-FR" sz="1400" dirty="0" err="1">
                <a:latin typeface="Arial" panose="020B0604020202020204" pitchFamily="34" charset="0"/>
                <a:cs typeface="Arial" panose="020B0604020202020204" pitchFamily="34" charset="0"/>
              </a:rPr>
              <a:t>Sectorale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nieuwsbrieven</a:t>
            </a:r>
            <a:r>
              <a:rPr lang="en-GB" altLang="fr-FR" sz="1400" dirty="0">
                <a:latin typeface="Arial" panose="020B0604020202020204" pitchFamily="34" charset="0"/>
                <a:cs typeface="Arial" panose="020B0604020202020204" pitchFamily="34" charset="0"/>
              </a:rPr>
              <a:t> Naktuinbouw, </a:t>
            </a:r>
            <a:r>
              <a:rPr lang="en-GB" altLang="fr-FR" sz="1400" dirty="0" err="1">
                <a:latin typeface="Arial" panose="020B0604020202020204" pitchFamily="34" charset="0"/>
                <a:cs typeface="Arial" panose="020B0604020202020204" pitchFamily="34" charset="0"/>
              </a:rPr>
              <a:t>vakbladen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communicatie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branche-organisaties</a:t>
            </a:r>
            <a:endParaRPr lang="en-GB" altLang="fr-FR" sz="1400" dirty="0">
              <a:latin typeface="Arial" panose="020B0604020202020204" pitchFamily="34" charset="0"/>
              <a:cs typeface="Arial" panose="020B0604020202020204" pitchFamily="34" charset="0"/>
            </a:endParaRPr>
          </a:p>
          <a:p>
            <a:pPr>
              <a:spcBef>
                <a:spcPct val="0"/>
              </a:spcBef>
              <a:buClr>
                <a:srgbClr val="A84A08"/>
              </a:buClr>
            </a:pPr>
            <a:r>
              <a:rPr lang="en-GB" altLang="fr-FR" sz="1400" dirty="0">
                <a:latin typeface="Arial" panose="020B0604020202020204" pitchFamily="34" charset="0"/>
                <a:cs typeface="Arial" panose="020B0604020202020204" pitchFamily="34" charset="0"/>
              </a:rPr>
              <a:t>Plantarium </a:t>
            </a:r>
            <a:r>
              <a:rPr lang="en-GB" altLang="fr-FR" sz="1400" dirty="0" err="1">
                <a:latin typeface="Arial" panose="020B0604020202020204" pitchFamily="34" charset="0"/>
                <a:cs typeface="Arial" panose="020B0604020202020204" pitchFamily="34" charset="0"/>
              </a:rPr>
              <a:t>Boskoop</a:t>
            </a:r>
            <a:r>
              <a:rPr lang="en-GB" altLang="fr-FR" sz="1400" dirty="0">
                <a:latin typeface="Arial" panose="020B0604020202020204" pitchFamily="34" charset="0"/>
                <a:cs typeface="Arial" panose="020B0604020202020204" pitchFamily="34" charset="0"/>
              </a:rPr>
              <a:t> (22 </a:t>
            </a:r>
            <a:r>
              <a:rPr lang="en-GB" altLang="fr-FR" sz="1400" dirty="0" err="1">
                <a:latin typeface="Arial" panose="020B0604020202020204" pitchFamily="34" charset="0"/>
                <a:cs typeface="Arial" panose="020B0604020202020204" pitchFamily="34" charset="0"/>
              </a:rPr>
              <a:t>aug</a:t>
            </a:r>
            <a:r>
              <a:rPr lang="en-GB" altLang="fr-FR" sz="1400" dirty="0">
                <a:latin typeface="Arial" panose="020B0604020202020204" pitchFamily="34" charset="0"/>
                <a:cs typeface="Arial" panose="020B0604020202020204" pitchFamily="34" charset="0"/>
              </a:rPr>
              <a:t>)</a:t>
            </a:r>
          </a:p>
          <a:p>
            <a:pPr>
              <a:spcBef>
                <a:spcPct val="0"/>
              </a:spcBef>
              <a:buClr>
                <a:srgbClr val="A84A08"/>
              </a:buClr>
            </a:pPr>
            <a:r>
              <a:rPr lang="en-GB" altLang="fr-FR" sz="1400" dirty="0">
                <a:latin typeface="Arial" panose="020B0604020202020204" pitchFamily="34" charset="0"/>
                <a:cs typeface="Arial" panose="020B0604020202020204" pitchFamily="34" charset="0"/>
              </a:rPr>
              <a:t>Twee </a:t>
            </a:r>
            <a:r>
              <a:rPr lang="en-GB" altLang="fr-FR" sz="1400" dirty="0" err="1">
                <a:latin typeface="Arial" panose="020B0604020202020204" pitchFamily="34" charset="0"/>
                <a:cs typeface="Arial" panose="020B0604020202020204" pitchFamily="34" charset="0"/>
              </a:rPr>
              <a:t>bijeenkomsten</a:t>
            </a:r>
            <a:r>
              <a:rPr lang="en-GB" altLang="fr-FR" sz="1400" dirty="0">
                <a:latin typeface="Arial" panose="020B0604020202020204" pitchFamily="34" charset="0"/>
                <a:cs typeface="Arial" panose="020B0604020202020204" pitchFamily="34" charset="0"/>
              </a:rPr>
              <a:t> met software-, </a:t>
            </a:r>
            <a:r>
              <a:rPr lang="en-GB" altLang="fr-FR" sz="1400" dirty="0" err="1">
                <a:latin typeface="Arial" panose="020B0604020202020204" pitchFamily="34" charset="0"/>
                <a:cs typeface="Arial" panose="020B0604020202020204" pitchFamily="34" charset="0"/>
              </a:rPr>
              <a:t>etiketten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hoezen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pottenleveranciers</a:t>
            </a:r>
            <a:r>
              <a:rPr lang="en-GB" altLang="fr-FR" sz="1400" dirty="0">
                <a:latin typeface="Arial" panose="020B0604020202020204" pitchFamily="34" charset="0"/>
                <a:cs typeface="Arial" panose="020B0604020202020204" pitchFamily="34" charset="0"/>
              </a:rPr>
              <a:t> (21 </a:t>
            </a:r>
            <a:r>
              <a:rPr lang="en-GB" altLang="fr-FR" sz="1400" dirty="0" err="1">
                <a:latin typeface="Arial" panose="020B0604020202020204" pitchFamily="34" charset="0"/>
                <a:cs typeface="Arial" panose="020B0604020202020204" pitchFamily="34" charset="0"/>
              </a:rPr>
              <a:t>aug</a:t>
            </a:r>
            <a:r>
              <a:rPr lang="en-GB" altLang="fr-FR" sz="1400" dirty="0">
                <a:latin typeface="Arial" panose="020B0604020202020204" pitchFamily="34" charset="0"/>
                <a:cs typeface="Arial" panose="020B0604020202020204" pitchFamily="34" charset="0"/>
              </a:rPr>
              <a:t>, 7 sept)</a:t>
            </a:r>
          </a:p>
          <a:p>
            <a:pPr>
              <a:spcBef>
                <a:spcPct val="0"/>
              </a:spcBef>
              <a:buClr>
                <a:srgbClr val="A84A08"/>
              </a:buClr>
            </a:pPr>
            <a:r>
              <a:rPr lang="en-GB" altLang="fr-FR" sz="1400" dirty="0">
                <a:latin typeface="Arial" panose="020B0604020202020204" pitchFamily="34" charset="0"/>
                <a:cs typeface="Arial" panose="020B0604020202020204" pitchFamily="34" charset="0"/>
              </a:rPr>
              <a:t>Twee </a:t>
            </a:r>
            <a:r>
              <a:rPr lang="en-GB" altLang="fr-FR" sz="1400" dirty="0" err="1">
                <a:latin typeface="Arial" panose="020B0604020202020204" pitchFamily="34" charset="0"/>
                <a:cs typeface="Arial" panose="020B0604020202020204" pitchFamily="34" charset="0"/>
              </a:rPr>
              <a:t>bijeenkomsten</a:t>
            </a:r>
            <a:r>
              <a:rPr lang="en-GB" altLang="fr-FR" sz="1400" dirty="0">
                <a:latin typeface="Arial" panose="020B0604020202020204" pitchFamily="34" charset="0"/>
                <a:cs typeface="Arial" panose="020B0604020202020204" pitchFamily="34" charset="0"/>
              </a:rPr>
              <a:t> Naktuinbouw (19 en 20 sept) met 350 </a:t>
            </a:r>
            <a:r>
              <a:rPr lang="en-GB" altLang="fr-FR" sz="1400" dirty="0" err="1">
                <a:latin typeface="Arial" panose="020B0604020202020204" pitchFamily="34" charset="0"/>
                <a:cs typeface="Arial" panose="020B0604020202020204" pitchFamily="34" charset="0"/>
              </a:rPr>
              <a:t>belangstellenden</a:t>
            </a:r>
            <a:endParaRPr lang="en-GB" altLang="fr-FR" sz="1400" dirty="0">
              <a:latin typeface="Arial" panose="020B0604020202020204" pitchFamily="34" charset="0"/>
              <a:cs typeface="Arial" panose="020B0604020202020204" pitchFamily="34" charset="0"/>
            </a:endParaRPr>
          </a:p>
          <a:p>
            <a:pPr>
              <a:spcBef>
                <a:spcPct val="0"/>
              </a:spcBef>
              <a:buClr>
                <a:srgbClr val="A84A08"/>
              </a:buClr>
            </a:pPr>
            <a:r>
              <a:rPr lang="en-GB" altLang="fr-FR" sz="1400" dirty="0" err="1">
                <a:latin typeface="Arial" panose="020B0604020202020204" pitchFamily="34" charset="0"/>
                <a:cs typeface="Arial" panose="020B0604020202020204" pitchFamily="34" charset="0"/>
              </a:rPr>
              <a:t>Drie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bijeenkomsten</a:t>
            </a:r>
            <a:r>
              <a:rPr lang="en-GB" altLang="fr-FR" sz="1400" dirty="0">
                <a:latin typeface="Arial" panose="020B0604020202020204" pitchFamily="34" charset="0"/>
                <a:cs typeface="Arial" panose="020B0604020202020204" pitchFamily="34" charset="0"/>
              </a:rPr>
              <a:t> Royal </a:t>
            </a:r>
            <a:r>
              <a:rPr lang="en-GB" altLang="fr-FR" sz="1400" dirty="0" err="1">
                <a:latin typeface="Arial" panose="020B0604020202020204" pitchFamily="34" charset="0"/>
                <a:cs typeface="Arial" panose="020B0604020202020204" pitchFamily="34" charset="0"/>
              </a:rPr>
              <a:t>FloraHolland</a:t>
            </a:r>
            <a:r>
              <a:rPr lang="en-GB" altLang="fr-FR" sz="1400" dirty="0">
                <a:latin typeface="Arial" panose="020B0604020202020204" pitchFamily="34" charset="0"/>
                <a:cs typeface="Arial" panose="020B0604020202020204" pitchFamily="34" charset="0"/>
              </a:rPr>
              <a:t> (18 </a:t>
            </a:r>
            <a:r>
              <a:rPr lang="en-GB" altLang="fr-FR" sz="1400" dirty="0" err="1">
                <a:latin typeface="Arial" panose="020B0604020202020204" pitchFamily="34" charset="0"/>
                <a:cs typeface="Arial" panose="020B0604020202020204" pitchFamily="34" charset="0"/>
              </a:rPr>
              <a:t>okt</a:t>
            </a:r>
            <a:r>
              <a:rPr lang="en-GB" altLang="fr-FR" sz="1400" dirty="0">
                <a:latin typeface="Arial" panose="020B0604020202020204" pitchFamily="34" charset="0"/>
                <a:cs typeface="Arial" panose="020B0604020202020204" pitchFamily="34" charset="0"/>
              </a:rPr>
              <a:t>, 1 </a:t>
            </a:r>
            <a:r>
              <a:rPr lang="en-GB" altLang="fr-FR" sz="1400" dirty="0" err="1">
                <a:latin typeface="Arial" panose="020B0604020202020204" pitchFamily="34" charset="0"/>
                <a:cs typeface="Arial" panose="020B0604020202020204" pitchFamily="34" charset="0"/>
              </a:rPr>
              <a:t>nov</a:t>
            </a:r>
            <a:r>
              <a:rPr lang="en-GB" altLang="fr-FR" sz="1400" dirty="0">
                <a:latin typeface="Arial" panose="020B0604020202020204" pitchFamily="34" charset="0"/>
                <a:cs typeface="Arial" panose="020B0604020202020204" pitchFamily="34" charset="0"/>
              </a:rPr>
              <a:t>, 15 </a:t>
            </a:r>
            <a:r>
              <a:rPr lang="en-GB" altLang="fr-FR" sz="1400" dirty="0" err="1">
                <a:latin typeface="Arial" panose="020B0604020202020204" pitchFamily="34" charset="0"/>
                <a:cs typeface="Arial" panose="020B0604020202020204" pitchFamily="34" charset="0"/>
              </a:rPr>
              <a:t>nov</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Dit</a:t>
            </a:r>
            <a:r>
              <a:rPr lang="en-GB" altLang="fr-FR" sz="1400" dirty="0">
                <a:latin typeface="Arial" panose="020B0604020202020204" pitchFamily="34" charset="0"/>
                <a:cs typeface="Arial" panose="020B0604020202020204" pitchFamily="34" charset="0"/>
              </a:rPr>
              <a:t> is </a:t>
            </a:r>
            <a:r>
              <a:rPr lang="nl-NL" sz="1400" dirty="0">
                <a:latin typeface="Arial" panose="020B0604020202020204" pitchFamily="34" charset="0"/>
                <a:cs typeface="Arial" panose="020B0604020202020204" pitchFamily="34" charset="0"/>
              </a:rPr>
              <a:t>een samenwerking tussen Royal FloraHolland, LTO en LTO Glaskracht Nederland!</a:t>
            </a:r>
            <a:endParaRPr lang="en-GB" altLang="fr-FR" sz="1400" dirty="0">
              <a:latin typeface="Arial" panose="020B0604020202020204" pitchFamily="34" charset="0"/>
              <a:cs typeface="Arial" panose="020B0604020202020204" pitchFamily="34" charset="0"/>
            </a:endParaRPr>
          </a:p>
          <a:p>
            <a:pPr>
              <a:spcBef>
                <a:spcPct val="0"/>
              </a:spcBef>
              <a:buClr>
                <a:srgbClr val="A84A08"/>
              </a:buClr>
            </a:pPr>
            <a:r>
              <a:rPr lang="en-GB" altLang="fr-FR" sz="1400" dirty="0" err="1">
                <a:latin typeface="Arial" panose="020B0604020202020204" pitchFamily="34" charset="0"/>
                <a:cs typeface="Arial" panose="020B0604020202020204" pitchFamily="34" charset="0"/>
              </a:rPr>
              <a:t>Bijeenkomst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Plantum</a:t>
            </a:r>
            <a:r>
              <a:rPr lang="en-GB" altLang="fr-FR" sz="1400" dirty="0">
                <a:latin typeface="Arial" panose="020B0604020202020204" pitchFamily="34" charset="0"/>
                <a:cs typeface="Arial" panose="020B0604020202020204" pitchFamily="34" charset="0"/>
              </a:rPr>
              <a:t> (6 </a:t>
            </a:r>
            <a:r>
              <a:rPr lang="en-GB" altLang="fr-FR" sz="1400" dirty="0" err="1">
                <a:latin typeface="Arial" panose="020B0604020202020204" pitchFamily="34" charset="0"/>
                <a:cs typeface="Arial" panose="020B0604020202020204" pitchFamily="34" charset="0"/>
              </a:rPr>
              <a:t>november</a:t>
            </a:r>
            <a:r>
              <a:rPr lang="en-GB" altLang="fr-FR" sz="1400" dirty="0">
                <a:latin typeface="Arial" panose="020B0604020202020204" pitchFamily="34" charset="0"/>
                <a:cs typeface="Arial" panose="020B0604020202020204" pitchFamily="34" charset="0"/>
              </a:rPr>
              <a:t>)</a:t>
            </a:r>
          </a:p>
          <a:p>
            <a:pPr>
              <a:spcBef>
                <a:spcPct val="0"/>
              </a:spcBef>
              <a:buClr>
                <a:srgbClr val="A84A08"/>
              </a:buClr>
            </a:pPr>
            <a:r>
              <a:rPr lang="en-GB" altLang="fr-FR" sz="1400" dirty="0">
                <a:latin typeface="Arial" panose="020B0604020202020204" pitchFamily="34" charset="0"/>
                <a:cs typeface="Arial" panose="020B0604020202020204" pitchFamily="34" charset="0"/>
              </a:rPr>
              <a:t>Royal Flora Holland Trade Fair </a:t>
            </a:r>
            <a:r>
              <a:rPr lang="en-GB" altLang="fr-FR" sz="1400" dirty="0" err="1">
                <a:latin typeface="Arial" panose="020B0604020202020204" pitchFamily="34" charset="0"/>
                <a:cs typeface="Arial" panose="020B0604020202020204" pitchFamily="34" charset="0"/>
              </a:rPr>
              <a:t>Aalsmeer</a:t>
            </a:r>
            <a:r>
              <a:rPr lang="en-GB" altLang="fr-FR" sz="1400" dirty="0">
                <a:latin typeface="Arial" panose="020B0604020202020204" pitchFamily="34" charset="0"/>
                <a:cs typeface="Arial" panose="020B0604020202020204" pitchFamily="34" charset="0"/>
              </a:rPr>
              <a:t> (7-9 </a:t>
            </a:r>
            <a:r>
              <a:rPr lang="en-GB" altLang="fr-FR" sz="1400" dirty="0" err="1">
                <a:latin typeface="Arial" panose="020B0604020202020204" pitchFamily="34" charset="0"/>
                <a:cs typeface="Arial" panose="020B0604020202020204" pitchFamily="34" charset="0"/>
              </a:rPr>
              <a:t>november</a:t>
            </a:r>
            <a:r>
              <a:rPr lang="en-GB" altLang="fr-FR"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00049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el 1"/>
          <p:cNvSpPr>
            <a:spLocks noGrp="1"/>
          </p:cNvSpPr>
          <p:nvPr>
            <p:ph type="title"/>
          </p:nvPr>
        </p:nvSpPr>
        <p:spPr>
          <a:xfrm>
            <a:off x="914400" y="7938"/>
            <a:ext cx="8229600" cy="857250"/>
          </a:xfrm>
        </p:spPr>
        <p:txBody>
          <a:bodyPr/>
          <a:lstStyle/>
          <a:p>
            <a:r>
              <a:rPr lang="nl-NL" altLang="nl-NL" dirty="0">
                <a:latin typeface="Arial" charset="0"/>
                <a:ea typeface="MS PGothic" charset="-128"/>
                <a:cs typeface="ＭＳ Ｐゴシック" charset="-128"/>
              </a:rPr>
              <a:t>Bedankt voor uw aandacht</a:t>
            </a:r>
          </a:p>
        </p:txBody>
      </p:sp>
      <p:graphicFrame>
        <p:nvGraphicFramePr>
          <p:cNvPr id="46082" name="Object 3"/>
          <p:cNvGraphicFramePr>
            <a:graphicFrameLocks noGrp="1" noChangeAspect="1"/>
          </p:cNvGraphicFramePr>
          <p:nvPr>
            <p:ph idx="1"/>
          </p:nvPr>
        </p:nvGraphicFramePr>
        <p:xfrm>
          <a:off x="3326883" y="1031875"/>
          <a:ext cx="3000375" cy="3000375"/>
        </p:xfrm>
        <a:graphic>
          <a:graphicData uri="http://schemas.openxmlformats.org/presentationml/2006/ole">
            <mc:AlternateContent xmlns:mc="http://schemas.openxmlformats.org/markup-compatibility/2006">
              <mc:Choice xmlns:v="urn:schemas-microsoft-com:vml" Requires="v">
                <p:oleObj spid="_x0000_s1026" name="Clip" r:id="rId4" imgW="2094368" imgH="2106440" progId="MS_ClipArt_Gallery.5">
                  <p:embed/>
                </p:oleObj>
              </mc:Choice>
              <mc:Fallback>
                <p:oleObj name="Clip" r:id="rId4" imgW="2094368" imgH="2106440" progId="MS_ClipArt_Gallery.5">
                  <p:embed/>
                  <p:pic>
                    <p:nvPicPr>
                      <p:cNvPr id="46082"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6883" y="1031875"/>
                        <a:ext cx="30003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9321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Profiel Naktuinbouw</a:t>
            </a:r>
          </a:p>
        </p:txBody>
      </p:sp>
      <p:sp>
        <p:nvSpPr>
          <p:cNvPr id="3" name="Tijdelijke aanduiding voor inhoud 2"/>
          <p:cNvSpPr>
            <a:spLocks noGrp="1"/>
          </p:cNvSpPr>
          <p:nvPr>
            <p:ph idx="1"/>
          </p:nvPr>
        </p:nvSpPr>
        <p:spPr>
          <a:xfrm>
            <a:off x="985023" y="864989"/>
            <a:ext cx="8006577" cy="3518135"/>
          </a:xfrm>
        </p:spPr>
        <p:txBody>
          <a:bodyPr>
            <a:normAutofit/>
          </a:bodyPr>
          <a:lstStyle/>
          <a:p>
            <a:r>
              <a:rPr lang="nl-NL" sz="2000" dirty="0"/>
              <a:t>Stichting zonder winstoogmerk (ZBO), uitsluitend ‘openbare taken’</a:t>
            </a:r>
          </a:p>
          <a:p>
            <a:r>
              <a:rPr lang="nl-NL" sz="2000" dirty="0"/>
              <a:t>Belast met werkzaamheden op basis van ZPW en PZW </a:t>
            </a:r>
            <a:br>
              <a:rPr lang="nl-NL" sz="2000" dirty="0"/>
            </a:br>
            <a:r>
              <a:rPr lang="nl-NL" sz="2000" dirty="0"/>
              <a:t>(= Plantenziektewet)</a:t>
            </a:r>
          </a:p>
          <a:p>
            <a:r>
              <a:rPr lang="nl-NL" sz="2000" dirty="0"/>
              <a:t>Onder toezicht van ministerie van LNV (en NVWA)</a:t>
            </a:r>
          </a:p>
          <a:p>
            <a:r>
              <a:rPr lang="nl-NL" sz="2000" dirty="0"/>
              <a:t>Onafhankelijk voorzitter benoemd door minister LNV</a:t>
            </a:r>
          </a:p>
          <a:p>
            <a:r>
              <a:rPr lang="nl-NL" sz="2000" dirty="0"/>
              <a:t>Activiteiten 100% bekostigd door bedrijfsleven</a:t>
            </a:r>
          </a:p>
          <a:p>
            <a:r>
              <a:rPr lang="nl-NL" sz="2000" dirty="0"/>
              <a:t>Aantal ISO accreditaties (o.a. onafhankelijk, deskundig)</a:t>
            </a:r>
          </a:p>
          <a:p>
            <a:r>
              <a:rPr lang="nl-NL" sz="2000" dirty="0"/>
              <a:t>Werkzaamheden: Keuringen, Laboratoria, Rassenonderzoek</a:t>
            </a:r>
          </a:p>
        </p:txBody>
      </p:sp>
    </p:spTree>
    <p:extLst>
      <p:ext uri="{BB962C8B-B14F-4D97-AF65-F5344CB8AC3E}">
        <p14:creationId xmlns:p14="http://schemas.microsoft.com/office/powerpoint/2010/main" val="334098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914400" y="7938"/>
            <a:ext cx="8229600" cy="857250"/>
          </a:xfrm>
          <a:noFill/>
        </p:spPr>
        <p:txBody>
          <a:bodyPr/>
          <a:lstStyle/>
          <a:p>
            <a:pPr eaLnBrk="1" hangingPunct="1"/>
            <a:r>
              <a:rPr lang="nl-NL" altLang="nl-NL" dirty="0">
                <a:solidFill>
                  <a:srgbClr val="AA5120"/>
                </a:solidFill>
                <a:latin typeface="Arial" charset="0"/>
                <a:ea typeface="MS PGothic" charset="-128"/>
                <a:cs typeface="ＭＳ Ｐゴシック" charset="-128"/>
              </a:rPr>
              <a:t>Keuringen plantenpaspoort</a:t>
            </a:r>
          </a:p>
        </p:txBody>
      </p:sp>
      <p:sp>
        <p:nvSpPr>
          <p:cNvPr id="2" name="Rechthoek 1"/>
          <p:cNvSpPr/>
          <p:nvPr/>
        </p:nvSpPr>
        <p:spPr>
          <a:xfrm>
            <a:off x="1058116" y="938179"/>
            <a:ext cx="7836502" cy="3748719"/>
          </a:xfrm>
          <a:prstGeom prst="rect">
            <a:avLst/>
          </a:prstGeom>
        </p:spPr>
        <p:txBody>
          <a:bodyPr wrap="square">
            <a:spAutoFit/>
          </a:bodyPr>
          <a:lstStyle/>
          <a:p>
            <a:pPr marL="285750" indent="-285750">
              <a:lnSpc>
                <a:spcPct val="120000"/>
              </a:lnSpc>
              <a:buFont typeface="Arial" charset="0"/>
              <a:buChar char="•"/>
            </a:pPr>
            <a:r>
              <a:rPr lang="nl-NL" altLang="nl-NL" dirty="0">
                <a:solidFill>
                  <a:srgbClr val="000000"/>
                </a:solidFill>
                <a:latin typeface="Arial" charset="0"/>
              </a:rPr>
              <a:t>Sinds 1993 (grenzen vervielen in Europa, i.p.v. imp/</a:t>
            </a:r>
            <a:r>
              <a:rPr lang="nl-NL" altLang="nl-NL" dirty="0" err="1">
                <a:solidFill>
                  <a:srgbClr val="000000"/>
                </a:solidFill>
                <a:latin typeface="Arial" charset="0"/>
              </a:rPr>
              <a:t>exp</a:t>
            </a:r>
            <a:r>
              <a:rPr lang="nl-NL" altLang="nl-NL" dirty="0">
                <a:solidFill>
                  <a:srgbClr val="000000"/>
                </a:solidFill>
                <a:latin typeface="Arial" charset="0"/>
              </a:rPr>
              <a:t> partij-inspecties)</a:t>
            </a:r>
          </a:p>
          <a:p>
            <a:pPr marL="285750" indent="-285750">
              <a:lnSpc>
                <a:spcPct val="120000"/>
              </a:lnSpc>
              <a:buFont typeface="Arial" charset="0"/>
              <a:buChar char="•"/>
            </a:pPr>
            <a:r>
              <a:rPr lang="nl-NL" altLang="nl-NL" dirty="0">
                <a:solidFill>
                  <a:srgbClr val="000000"/>
                </a:solidFill>
                <a:latin typeface="Arial" charset="0"/>
              </a:rPr>
              <a:t>Handelsverkeer (vervoer) binnen EU</a:t>
            </a:r>
          </a:p>
          <a:p>
            <a:pPr marL="285750" indent="-285750">
              <a:lnSpc>
                <a:spcPct val="120000"/>
              </a:lnSpc>
              <a:buFont typeface="Arial" charset="0"/>
              <a:buChar char="•"/>
            </a:pPr>
            <a:r>
              <a:rPr lang="nl-NL" altLang="nl-NL" dirty="0">
                <a:solidFill>
                  <a:srgbClr val="000000"/>
                </a:solidFill>
                <a:latin typeface="Arial" charset="0"/>
              </a:rPr>
              <a:t>Visuele inspecties, soms monstername</a:t>
            </a:r>
          </a:p>
          <a:p>
            <a:pPr marL="285750" indent="-285750">
              <a:lnSpc>
                <a:spcPct val="120000"/>
              </a:lnSpc>
              <a:buFont typeface="Arial" charset="0"/>
              <a:buChar char="•"/>
            </a:pPr>
            <a:r>
              <a:rPr lang="nl-NL" altLang="nl-NL" dirty="0">
                <a:solidFill>
                  <a:srgbClr val="000000"/>
                </a:solidFill>
                <a:latin typeface="Arial" charset="0"/>
              </a:rPr>
              <a:t>Bedrijfsinspecties, geen partij-inspecties (i.t.t. import/export)</a:t>
            </a:r>
          </a:p>
          <a:p>
            <a:pPr marL="285750" indent="-285750">
              <a:lnSpc>
                <a:spcPct val="120000"/>
              </a:lnSpc>
              <a:buFont typeface="Arial" charset="0"/>
              <a:buChar char="•"/>
            </a:pPr>
            <a:r>
              <a:rPr lang="nl-NL" altLang="nl-NL" dirty="0">
                <a:solidFill>
                  <a:srgbClr val="000000"/>
                </a:solidFill>
                <a:latin typeface="Arial" charset="0"/>
              </a:rPr>
              <a:t>Officieel document</a:t>
            </a:r>
          </a:p>
          <a:p>
            <a:pPr marL="285750" indent="-285750">
              <a:lnSpc>
                <a:spcPct val="120000"/>
              </a:lnSpc>
              <a:buFont typeface="Arial" charset="0"/>
              <a:buChar char="•"/>
            </a:pPr>
            <a:r>
              <a:rPr lang="nl-NL" altLang="nl-NL" dirty="0">
                <a:solidFill>
                  <a:srgbClr val="000000"/>
                </a:solidFill>
                <a:latin typeface="Arial" charset="0"/>
              </a:rPr>
              <a:t>Bedrijf kan geautoriseerd worden om zelf plantenpaspoorten af te geven (via overeenkomst)</a:t>
            </a:r>
          </a:p>
          <a:p>
            <a:pPr marL="285750" indent="-285750">
              <a:lnSpc>
                <a:spcPct val="120000"/>
              </a:lnSpc>
              <a:buFont typeface="Arial" charset="0"/>
              <a:buChar char="•"/>
            </a:pPr>
            <a:r>
              <a:rPr lang="nl-NL" altLang="nl-NL" dirty="0">
                <a:solidFill>
                  <a:srgbClr val="000000"/>
                </a:solidFill>
                <a:latin typeface="Arial" charset="0"/>
              </a:rPr>
              <a:t>Plantenpaspoort(en) voor gebruik laten goedkeuren door Naktuinbouw</a:t>
            </a:r>
          </a:p>
          <a:p>
            <a:pPr marL="285750" indent="-285750">
              <a:lnSpc>
                <a:spcPct val="120000"/>
              </a:lnSpc>
              <a:buFont typeface="Arial" charset="0"/>
              <a:buChar char="•"/>
            </a:pPr>
            <a:r>
              <a:rPr lang="nl-NL" altLang="nl-NL" dirty="0">
                <a:solidFill>
                  <a:srgbClr val="000000"/>
                </a:solidFill>
                <a:latin typeface="Arial" charset="0"/>
              </a:rPr>
              <a:t>Naktuinbouw jaarlijks 14.000 keuringen (2-13 keer per bedrijf: gewas-keuring, administratieve controle); 100-150 x Q-organisme gevonden</a:t>
            </a:r>
          </a:p>
          <a:p>
            <a:pPr>
              <a:lnSpc>
                <a:spcPct val="120000"/>
              </a:lnSpc>
            </a:pPr>
            <a:endParaRPr lang="nl-NL" altLang="nl-NL" dirty="0">
              <a:solidFill>
                <a:srgbClr val="000000"/>
              </a:solidFill>
              <a:latin typeface="Arial" charset="0"/>
            </a:endParaRPr>
          </a:p>
        </p:txBody>
      </p:sp>
    </p:spTree>
    <p:extLst>
      <p:ext uri="{BB962C8B-B14F-4D97-AF65-F5344CB8AC3E}">
        <p14:creationId xmlns:p14="http://schemas.microsoft.com/office/powerpoint/2010/main" val="80627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6714" y="42995"/>
            <a:ext cx="8366237" cy="963038"/>
          </a:xfrm>
        </p:spPr>
        <p:txBody>
          <a:bodyPr/>
          <a:lstStyle/>
          <a:p>
            <a:r>
              <a:rPr lang="nl-NL" sz="3600" b="1" dirty="0">
                <a:solidFill>
                  <a:srgbClr val="A14115"/>
                </a:solidFill>
                <a:latin typeface="Arial" panose="020B0604020202020204" pitchFamily="34" charset="0"/>
                <a:cs typeface="Arial" panose="020B0604020202020204" pitchFamily="34" charset="0"/>
              </a:rPr>
              <a:t>Wat is een plantenpaspoort?</a:t>
            </a:r>
          </a:p>
        </p:txBody>
      </p:sp>
      <p:sp>
        <p:nvSpPr>
          <p:cNvPr id="5" name="Tijdelijke aanduiding voor dianummer 4"/>
          <p:cNvSpPr>
            <a:spLocks noGrp="1"/>
          </p:cNvSpPr>
          <p:nvPr>
            <p:ph type="sldNum" sz="quarter" idx="15"/>
          </p:nvPr>
        </p:nvSpPr>
        <p:spPr/>
        <p:txBody>
          <a:bodyPr/>
          <a:lstStyle/>
          <a:p>
            <a:fld id="{6C0F490B-92F3-4348-BD6E-56FF7A99D28B}" type="slidenum">
              <a:rPr lang="nl-NL" altLang="nl-NL" smtClean="0"/>
              <a:pPr/>
              <a:t>6</a:t>
            </a:fld>
            <a:endParaRPr lang="nl-NL" altLang="nl-NL" dirty="0"/>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80" y="2721035"/>
            <a:ext cx="1711260" cy="1880816"/>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894" y="4301287"/>
            <a:ext cx="3136106" cy="821531"/>
          </a:xfrm>
          <a:prstGeom prst="rect">
            <a:avLst/>
          </a:prstGeom>
        </p:spPr>
      </p:pic>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063" y="3624457"/>
            <a:ext cx="3900488" cy="657225"/>
          </a:xfrm>
          <a:prstGeom prst="rect">
            <a:avLst/>
          </a:prstGeom>
        </p:spPr>
      </p:pic>
      <p:pic>
        <p:nvPicPr>
          <p:cNvPr id="13" name="Afbeelding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7473" y="2668616"/>
            <a:ext cx="2775098" cy="992827"/>
          </a:xfrm>
          <a:prstGeom prst="rect">
            <a:avLst/>
          </a:prstGeom>
        </p:spPr>
      </p:pic>
      <p:pic>
        <p:nvPicPr>
          <p:cNvPr id="14" name="Afbeelding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3142" y="4281682"/>
            <a:ext cx="2843784" cy="512064"/>
          </a:xfrm>
          <a:prstGeom prst="rect">
            <a:avLst/>
          </a:prstGeom>
        </p:spPr>
      </p:pic>
      <p:pic>
        <p:nvPicPr>
          <p:cNvPr id="15" name="Afbeelding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3577" y="3239389"/>
            <a:ext cx="2264952" cy="1228340"/>
          </a:xfrm>
          <a:prstGeom prst="rect">
            <a:avLst/>
          </a:prstGeom>
        </p:spPr>
      </p:pic>
      <p:sp>
        <p:nvSpPr>
          <p:cNvPr id="12" name="Tijdelijke aanduiding voor tekst 3"/>
          <p:cNvSpPr>
            <a:spLocks noGrp="1"/>
          </p:cNvSpPr>
          <p:nvPr>
            <p:ph type="body" sz="half" idx="4294967295"/>
          </p:nvPr>
        </p:nvSpPr>
        <p:spPr>
          <a:xfrm>
            <a:off x="1094622" y="911882"/>
            <a:ext cx="6961360" cy="3137228"/>
          </a:xfrm>
        </p:spPr>
        <p:txBody>
          <a:bodyPr/>
          <a:lstStyle/>
          <a:p>
            <a:pPr marL="0" indent="0">
              <a:buNone/>
            </a:pPr>
            <a:r>
              <a:rPr lang="nl-NL" altLang="nl-NL" sz="1600" dirty="0">
                <a:latin typeface="Arial" panose="020B0604020202020204" pitchFamily="34" charset="0"/>
                <a:cs typeface="Arial" panose="020B0604020202020204" pitchFamily="34" charset="0"/>
              </a:rPr>
              <a:t>Noodzakelijk officieel document bij handel van teeltmateriaal, planten en pootgoed binnen de EU</a:t>
            </a:r>
          </a:p>
          <a:p>
            <a:pPr marL="0" indent="0">
              <a:buNone/>
            </a:pPr>
            <a:r>
              <a:rPr lang="nl-NL" altLang="nl-NL" sz="1600" dirty="0">
                <a:latin typeface="Arial" panose="020B0604020202020204" pitchFamily="34" charset="0"/>
                <a:cs typeface="Arial" panose="020B0604020202020204" pitchFamily="34" charset="0"/>
              </a:rPr>
              <a:t>Verzameling </a:t>
            </a:r>
            <a:r>
              <a:rPr lang="nl-NL" altLang="nl-NL" sz="1600" u="sng" dirty="0">
                <a:latin typeface="Arial" panose="020B0604020202020204" pitchFamily="34" charset="0"/>
                <a:cs typeface="Arial" panose="020B0604020202020204" pitchFamily="34" charset="0"/>
              </a:rPr>
              <a:t>informatie</a:t>
            </a:r>
            <a:r>
              <a:rPr lang="nl-NL" altLang="nl-NL" sz="1600" dirty="0">
                <a:latin typeface="Arial" panose="020B0604020202020204" pitchFamily="34" charset="0"/>
                <a:cs typeface="Arial" panose="020B0604020202020204" pitchFamily="34" charset="0"/>
              </a:rPr>
              <a:t> over identiteit en herkomst (tracering). Vorm is vrij</a:t>
            </a:r>
          </a:p>
          <a:p>
            <a:pPr marL="0" indent="0">
              <a:buNone/>
            </a:pPr>
            <a:r>
              <a:rPr lang="nl-NL" altLang="nl-NL" sz="1600" dirty="0">
                <a:latin typeface="Arial" panose="020B0604020202020204" pitchFamily="34" charset="0"/>
                <a:cs typeface="Arial" panose="020B0604020202020204" pitchFamily="34" charset="0"/>
              </a:rPr>
              <a:t>In één van de EU talen (nu nog wel…)</a:t>
            </a:r>
          </a:p>
          <a:p>
            <a:pPr marL="0" indent="0">
              <a:buNone/>
            </a:pPr>
            <a:r>
              <a:rPr lang="nl-NL" altLang="nl-NL" sz="1600" dirty="0">
                <a:latin typeface="Arial" panose="020B0604020202020204" pitchFamily="34" charset="0"/>
                <a:cs typeface="Arial" panose="020B0604020202020204" pitchFamily="34" charset="0"/>
              </a:rPr>
              <a:t>Ondernemer valt onder inspectieregime/toezicht van keuringsdienst</a:t>
            </a:r>
          </a:p>
          <a:p>
            <a:pPr marL="0" indent="0">
              <a:buNone/>
            </a:pPr>
            <a:r>
              <a:rPr lang="nl-NL" altLang="nl-NL" sz="1600" dirty="0">
                <a:latin typeface="Arial" panose="020B0604020202020204" pitchFamily="34" charset="0"/>
                <a:cs typeface="Arial" panose="020B0604020202020204" pitchFamily="34" charset="0"/>
              </a:rPr>
              <a:t>Mag alleen worden afgegeven als materiaal ‘schoon’ is (vrij van Q)</a:t>
            </a:r>
          </a:p>
          <a:p>
            <a:pPr marL="0" indent="0">
              <a:buNone/>
            </a:pPr>
            <a:endParaRPr lang="en-GB" altLang="fr-FR" sz="1600" dirty="0"/>
          </a:p>
        </p:txBody>
      </p:sp>
    </p:spTree>
    <p:extLst>
      <p:ext uri="{BB962C8B-B14F-4D97-AF65-F5344CB8AC3E}">
        <p14:creationId xmlns:p14="http://schemas.microsoft.com/office/powerpoint/2010/main" val="1169875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numm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50">
                <a:solidFill>
                  <a:srgbClr val="000000"/>
                </a:solidFill>
                <a:latin typeface="Verdana" pitchFamily="34" charset="0"/>
                <a:cs typeface="Arial" charset="0"/>
              </a:defRPr>
            </a:lvl1pPr>
            <a:lvl2pPr marL="28448794" indent="-28105894">
              <a:defRPr sz="1950">
                <a:solidFill>
                  <a:srgbClr val="000000"/>
                </a:solidFill>
                <a:latin typeface="Verdana" pitchFamily="34" charset="0"/>
                <a:cs typeface="Arial" charset="0"/>
              </a:defRPr>
            </a:lvl2pPr>
            <a:lvl3pPr>
              <a:defRPr sz="1950">
                <a:solidFill>
                  <a:srgbClr val="000000"/>
                </a:solidFill>
                <a:latin typeface="Verdana" pitchFamily="34" charset="0"/>
                <a:cs typeface="Arial" charset="0"/>
              </a:defRPr>
            </a:lvl3pPr>
            <a:lvl4pPr>
              <a:defRPr sz="1950">
                <a:solidFill>
                  <a:srgbClr val="000000"/>
                </a:solidFill>
                <a:latin typeface="Verdana" pitchFamily="34" charset="0"/>
                <a:cs typeface="Arial" charset="0"/>
              </a:defRPr>
            </a:lvl4pPr>
            <a:lvl5pPr>
              <a:defRPr sz="1950">
                <a:solidFill>
                  <a:srgbClr val="000000"/>
                </a:solidFill>
                <a:latin typeface="Verdana" pitchFamily="34" charset="0"/>
                <a:cs typeface="Arial" charset="0"/>
              </a:defRPr>
            </a:lvl5pPr>
            <a:lvl6pPr marL="342900" eaLnBrk="0" fontAlgn="base" hangingPunct="0">
              <a:spcBef>
                <a:spcPct val="0"/>
              </a:spcBef>
              <a:spcAft>
                <a:spcPct val="0"/>
              </a:spcAft>
              <a:defRPr sz="1950">
                <a:solidFill>
                  <a:srgbClr val="000000"/>
                </a:solidFill>
                <a:latin typeface="Verdana" pitchFamily="34" charset="0"/>
                <a:cs typeface="Arial" charset="0"/>
              </a:defRPr>
            </a:lvl6pPr>
            <a:lvl7pPr marL="685800" eaLnBrk="0" fontAlgn="base" hangingPunct="0">
              <a:spcBef>
                <a:spcPct val="0"/>
              </a:spcBef>
              <a:spcAft>
                <a:spcPct val="0"/>
              </a:spcAft>
              <a:defRPr sz="1950">
                <a:solidFill>
                  <a:srgbClr val="000000"/>
                </a:solidFill>
                <a:latin typeface="Verdana" pitchFamily="34" charset="0"/>
                <a:cs typeface="Arial" charset="0"/>
              </a:defRPr>
            </a:lvl7pPr>
            <a:lvl8pPr marL="1028700" eaLnBrk="0" fontAlgn="base" hangingPunct="0">
              <a:spcBef>
                <a:spcPct val="0"/>
              </a:spcBef>
              <a:spcAft>
                <a:spcPct val="0"/>
              </a:spcAft>
              <a:defRPr sz="1950">
                <a:solidFill>
                  <a:srgbClr val="000000"/>
                </a:solidFill>
                <a:latin typeface="Verdana" pitchFamily="34" charset="0"/>
                <a:cs typeface="Arial" charset="0"/>
              </a:defRPr>
            </a:lvl8pPr>
            <a:lvl9pPr marL="1371600" eaLnBrk="0" fontAlgn="base" hangingPunct="0">
              <a:spcBef>
                <a:spcPct val="0"/>
              </a:spcBef>
              <a:spcAft>
                <a:spcPct val="0"/>
              </a:spcAft>
              <a:defRPr sz="1950">
                <a:solidFill>
                  <a:srgbClr val="000000"/>
                </a:solidFill>
                <a:latin typeface="Verdana" pitchFamily="34" charset="0"/>
                <a:cs typeface="Arial" charset="0"/>
              </a:defRPr>
            </a:lvl9pPr>
          </a:lstStyle>
          <a:p>
            <a:fld id="{B6FD32CE-1D2C-4210-BE0B-3D100C21B055}" type="slidenum">
              <a:rPr lang="nl-NL" altLang="nl-NL" sz="750"/>
              <a:pPr/>
              <a:t>7</a:t>
            </a:fld>
            <a:endParaRPr lang="nl-NL" altLang="nl-NL" sz="750" dirty="0"/>
          </a:p>
        </p:txBody>
      </p:sp>
      <p:sp>
        <p:nvSpPr>
          <p:cNvPr id="18436" name="Tijdelijke aanduiding voor tekst 3"/>
          <p:cNvSpPr>
            <a:spLocks noGrp="1"/>
          </p:cNvSpPr>
          <p:nvPr>
            <p:ph type="body" sz="half" idx="4294967295"/>
          </p:nvPr>
        </p:nvSpPr>
        <p:spPr>
          <a:xfrm>
            <a:off x="1036122" y="903901"/>
            <a:ext cx="6652756" cy="3697844"/>
          </a:xfrm>
        </p:spPr>
        <p:txBody>
          <a:bodyPr/>
          <a:lstStyle/>
          <a:p>
            <a:pPr marL="0" lvl="1" indent="0">
              <a:buNone/>
            </a:pPr>
            <a:r>
              <a:rPr lang="en-GB" altLang="fr-FR" sz="1500" dirty="0">
                <a:latin typeface="Arial" panose="020B0604020202020204" pitchFamily="34" charset="0"/>
                <a:cs typeface="Arial" panose="020B0604020202020204" pitchFamily="34" charset="0"/>
              </a:rPr>
              <a:t>Nu: </a:t>
            </a:r>
            <a:r>
              <a:rPr lang="en-GB" altLang="fr-FR" sz="1500" dirty="0" err="1">
                <a:latin typeface="Arial" panose="020B0604020202020204" pitchFamily="34" charset="0"/>
                <a:cs typeface="Arial" panose="020B0604020202020204" pitchFamily="34" charset="0"/>
              </a:rPr>
              <a:t>Europese</a:t>
            </a:r>
            <a:r>
              <a:rPr lang="en-GB" altLang="fr-FR" sz="1500" dirty="0">
                <a:latin typeface="Arial" panose="020B0604020202020204" pitchFamily="34" charset="0"/>
                <a:cs typeface="Arial" panose="020B0604020202020204" pitchFamily="34" charset="0"/>
              </a:rPr>
              <a:t> </a:t>
            </a:r>
            <a:r>
              <a:rPr lang="en-GB" altLang="fr-FR" sz="1500" dirty="0" err="1">
                <a:latin typeface="Arial" panose="020B0604020202020204" pitchFamily="34" charset="0"/>
                <a:cs typeface="Arial" panose="020B0604020202020204" pitchFamily="34" charset="0"/>
              </a:rPr>
              <a:t>Fytorichtlijn</a:t>
            </a:r>
            <a:r>
              <a:rPr lang="en-GB" altLang="fr-FR" sz="1500" dirty="0">
                <a:latin typeface="Arial" panose="020B0604020202020204" pitchFamily="34" charset="0"/>
                <a:cs typeface="Arial" panose="020B0604020202020204" pitchFamily="34" charset="0"/>
              </a:rPr>
              <a:t> 2000/29/EG </a:t>
            </a:r>
          </a:p>
          <a:p>
            <a:pPr marL="0" lvl="1" indent="0">
              <a:buNone/>
            </a:pPr>
            <a:r>
              <a:rPr lang="en-GB" altLang="fr-FR" sz="1500" dirty="0" err="1">
                <a:latin typeface="Arial" panose="020B0604020202020204" pitchFamily="34" charset="0"/>
                <a:cs typeface="Arial" panose="020B0604020202020204" pitchFamily="34" charset="0"/>
              </a:rPr>
              <a:t>Nieuw</a:t>
            </a:r>
            <a:r>
              <a:rPr lang="en-GB" altLang="fr-FR" sz="1500" dirty="0">
                <a:latin typeface="Arial" panose="020B0604020202020204" pitchFamily="34" charset="0"/>
                <a:cs typeface="Arial" panose="020B0604020202020204" pitchFamily="34" charset="0"/>
              </a:rPr>
              <a:t>: </a:t>
            </a:r>
            <a:r>
              <a:rPr lang="en-GB" altLang="fr-FR" sz="1500" dirty="0" err="1">
                <a:latin typeface="Arial" panose="020B0604020202020204" pitchFamily="34" charset="0"/>
                <a:cs typeface="Arial" panose="020B0604020202020204" pitchFamily="34" charset="0"/>
              </a:rPr>
              <a:t>Plantgezondheidsverordening</a:t>
            </a:r>
            <a:r>
              <a:rPr lang="en-GB" altLang="fr-FR" sz="1500" dirty="0">
                <a:latin typeface="Arial" panose="020B0604020202020204" pitchFamily="34" charset="0"/>
                <a:cs typeface="Arial" panose="020B0604020202020204" pitchFamily="34" charset="0"/>
              </a:rPr>
              <a:t> 2016/2031/EU (PHR)</a:t>
            </a:r>
          </a:p>
          <a:p>
            <a:pPr marL="0" indent="0">
              <a:buNone/>
            </a:pPr>
            <a:endParaRPr lang="en-GB" altLang="nl-NL" sz="800" dirty="0">
              <a:latin typeface="Arial" panose="020B0604020202020204" pitchFamily="34" charset="0"/>
              <a:cs typeface="Arial" panose="020B0604020202020204" pitchFamily="34" charset="0"/>
            </a:endParaRPr>
          </a:p>
          <a:p>
            <a:pPr marL="0" indent="0">
              <a:buNone/>
            </a:pPr>
            <a:r>
              <a:rPr lang="nl-NL" altLang="nl-NL" sz="1500" dirty="0">
                <a:latin typeface="Arial" panose="020B0604020202020204" pitchFamily="34" charset="0"/>
                <a:cs typeface="Arial" panose="020B0604020202020204" pitchFamily="34" charset="0"/>
              </a:rPr>
              <a:t>Doel: Betere bescherming van de EU tegen ziekten en plagen</a:t>
            </a:r>
          </a:p>
          <a:p>
            <a:pPr marL="0" indent="0">
              <a:buNone/>
            </a:pPr>
            <a:endParaRPr lang="nl-NL" altLang="nl-NL" sz="800" dirty="0">
              <a:latin typeface="Arial" panose="020B0604020202020204" pitchFamily="34" charset="0"/>
              <a:cs typeface="Arial" panose="020B0604020202020204" pitchFamily="34" charset="0"/>
            </a:endParaRPr>
          </a:p>
          <a:p>
            <a:pPr marL="0" indent="0">
              <a:buNone/>
            </a:pPr>
            <a:r>
              <a:rPr lang="nl-NL" altLang="nl-NL" sz="1500" dirty="0">
                <a:latin typeface="Arial" panose="020B0604020202020204" pitchFamily="34" charset="0"/>
                <a:cs typeface="Arial" panose="020B0604020202020204" pitchFamily="34" charset="0"/>
              </a:rPr>
              <a:t>Behoud van vrij handelsverkeer en markttoegang</a:t>
            </a:r>
          </a:p>
          <a:p>
            <a:pPr marL="0" indent="0">
              <a:buNone/>
            </a:pPr>
            <a:r>
              <a:rPr lang="nl-NL" altLang="nl-NL" sz="1500" dirty="0">
                <a:latin typeface="Arial" panose="020B0604020202020204" pitchFamily="34" charset="0"/>
                <a:cs typeface="Arial" panose="020B0604020202020204" pitchFamily="34" charset="0"/>
              </a:rPr>
              <a:t>Lidstaten zijn beter in staat maatregelen te nemen bij vondst</a:t>
            </a:r>
          </a:p>
          <a:p>
            <a:pPr marL="0" indent="0">
              <a:buNone/>
            </a:pPr>
            <a:r>
              <a:rPr lang="nl-NL" altLang="nl-NL" sz="1500" dirty="0">
                <a:latin typeface="Arial" panose="020B0604020202020204" pitchFamily="34" charset="0"/>
                <a:cs typeface="Arial" panose="020B0604020202020204" pitchFamily="34" charset="0"/>
              </a:rPr>
              <a:t>Meer mogelijkheden om risico’s te verminderen </a:t>
            </a:r>
          </a:p>
          <a:p>
            <a:pPr marL="0" indent="0">
              <a:buNone/>
            </a:pPr>
            <a:r>
              <a:rPr lang="nl-NL" altLang="nl-NL" sz="1500" dirty="0">
                <a:latin typeface="Arial" panose="020B0604020202020204" pitchFamily="34" charset="0"/>
                <a:cs typeface="Arial" panose="020B0604020202020204" pitchFamily="34" charset="0"/>
              </a:rPr>
              <a:t>Meer aandacht voor traceerbaarheid van producten (verg. voedsel)</a:t>
            </a:r>
          </a:p>
          <a:p>
            <a:pPr marL="0" indent="0">
              <a:buNone/>
            </a:pPr>
            <a:r>
              <a:rPr lang="nl-NL" altLang="nl-NL" sz="1500" dirty="0">
                <a:latin typeface="Arial" panose="020B0604020202020204" pitchFamily="34" charset="0"/>
                <a:cs typeface="Arial" panose="020B0604020202020204" pitchFamily="34" charset="0"/>
              </a:rPr>
              <a:t>Meer verantwoordelijkheid bij bedrijfsleven</a:t>
            </a:r>
          </a:p>
        </p:txBody>
      </p:sp>
      <p:sp>
        <p:nvSpPr>
          <p:cNvPr id="6" name="Titel 1"/>
          <p:cNvSpPr>
            <a:spLocks noGrp="1"/>
          </p:cNvSpPr>
          <p:nvPr>
            <p:ph type="title" idx="4294967295"/>
          </p:nvPr>
        </p:nvSpPr>
        <p:spPr>
          <a:xfrm>
            <a:off x="1089500" y="475276"/>
            <a:ext cx="7418454" cy="428625"/>
          </a:xfrm>
          <a:prstGeom prst="rect">
            <a:avLst/>
          </a:prstGeom>
        </p:spPr>
        <p:txBody>
          <a:bodyPr/>
          <a:lstStyle/>
          <a:p>
            <a:r>
              <a:rPr lang="nl-NL" altLang="nl-NL" sz="3600" b="1" dirty="0">
                <a:solidFill>
                  <a:srgbClr val="A14115"/>
                </a:solidFill>
                <a:latin typeface="Arial" panose="020B0604020202020204" pitchFamily="34" charset="0"/>
                <a:cs typeface="Arial" panose="020B0604020202020204" pitchFamily="34" charset="0"/>
              </a:rPr>
              <a:t>Nieuwe regels plantgezondheid</a:t>
            </a:r>
            <a:br>
              <a:rPr lang="nl-NL" altLang="nl-NL" sz="3200" dirty="0">
                <a:solidFill>
                  <a:srgbClr val="A14115"/>
                </a:solidFill>
                <a:latin typeface="Arial" panose="020B0604020202020204" pitchFamily="34" charset="0"/>
                <a:cs typeface="Arial" panose="020B0604020202020204" pitchFamily="34" charset="0"/>
              </a:rPr>
            </a:br>
            <a:endParaRPr lang="nl-NL" altLang="nl-NL" sz="3200" dirty="0">
              <a:solidFill>
                <a:srgbClr val="A14115"/>
              </a:solidFill>
              <a:latin typeface="Arial" panose="020B0604020202020204" pitchFamily="34" charset="0"/>
              <a:cs typeface="Arial" panose="020B0604020202020204" pitchFamily="34" charset="0"/>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22" y="3529509"/>
            <a:ext cx="6964878" cy="1613991"/>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8878" y="1830360"/>
            <a:ext cx="1160534" cy="1338707"/>
          </a:xfrm>
          <a:prstGeom prst="rect">
            <a:avLst/>
          </a:prstGeom>
        </p:spPr>
      </p:pic>
    </p:spTree>
    <p:extLst>
      <p:ext uri="{BB962C8B-B14F-4D97-AF65-F5344CB8AC3E}">
        <p14:creationId xmlns:p14="http://schemas.microsoft.com/office/powerpoint/2010/main" val="136544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6714" y="171776"/>
            <a:ext cx="8366237" cy="659498"/>
          </a:xfrm>
        </p:spPr>
        <p:txBody>
          <a:bodyPr/>
          <a:lstStyle/>
          <a:p>
            <a:r>
              <a:rPr lang="nl-NL" sz="3600" b="1" dirty="0">
                <a:solidFill>
                  <a:srgbClr val="A14115"/>
                </a:solidFill>
                <a:latin typeface="Arial" panose="020B0604020202020204" pitchFamily="34" charset="0"/>
                <a:cs typeface="Arial" panose="020B0604020202020204" pitchFamily="34" charset="0"/>
              </a:rPr>
              <a:t>Invoering nieuwe regels</a:t>
            </a:r>
          </a:p>
        </p:txBody>
      </p:sp>
      <p:sp>
        <p:nvSpPr>
          <p:cNvPr id="5" name="Tijdelijke aanduiding voor dianummer 4"/>
          <p:cNvSpPr>
            <a:spLocks noGrp="1"/>
          </p:cNvSpPr>
          <p:nvPr>
            <p:ph type="sldNum" sz="quarter" idx="15"/>
          </p:nvPr>
        </p:nvSpPr>
        <p:spPr/>
        <p:txBody>
          <a:bodyPr/>
          <a:lstStyle/>
          <a:p>
            <a:fld id="{6C0F490B-92F3-4348-BD6E-56FF7A99D28B}" type="slidenum">
              <a:rPr lang="nl-NL" altLang="nl-NL" smtClean="0"/>
              <a:pPr/>
              <a:t>8</a:t>
            </a:fld>
            <a:endParaRPr lang="nl-NL" altLang="nl-NL"/>
          </a:p>
        </p:txBody>
      </p:sp>
      <p:sp>
        <p:nvSpPr>
          <p:cNvPr id="6" name="Tijdelijke aanduiding voor tekst 3"/>
          <p:cNvSpPr>
            <a:spLocks noGrp="1"/>
          </p:cNvSpPr>
          <p:nvPr>
            <p:ph type="body" sz="half" idx="4294967295"/>
          </p:nvPr>
        </p:nvSpPr>
        <p:spPr>
          <a:xfrm>
            <a:off x="1032562" y="922714"/>
            <a:ext cx="6992212" cy="2622072"/>
          </a:xfrm>
        </p:spPr>
        <p:txBody>
          <a:bodyPr/>
          <a:lstStyle/>
          <a:p>
            <a:pPr marL="0" indent="0">
              <a:buNone/>
            </a:pPr>
            <a:r>
              <a:rPr lang="nl-NL" altLang="nl-NL" sz="1600" dirty="0">
                <a:latin typeface="Arial" panose="020B0604020202020204" pitchFamily="34" charset="0"/>
                <a:cs typeface="Arial" panose="020B0604020202020204" pitchFamily="34" charset="0"/>
              </a:rPr>
              <a:t>Nieuwe EU regels gaan in per 14 december 2019</a:t>
            </a:r>
          </a:p>
          <a:p>
            <a:pPr marL="0" indent="0">
              <a:buNone/>
            </a:pPr>
            <a:endParaRPr lang="nl-NL" altLang="nl-NL" sz="1600" dirty="0">
              <a:latin typeface="Arial" panose="020B0604020202020204" pitchFamily="34" charset="0"/>
              <a:cs typeface="Arial" panose="020B0604020202020204" pitchFamily="34" charset="0"/>
            </a:endParaRPr>
          </a:p>
          <a:p>
            <a:pPr>
              <a:buFont typeface="Wingdings" panose="05000000000000000000" pitchFamily="2" charset="2"/>
              <a:buChar char="ü"/>
            </a:pPr>
            <a:r>
              <a:rPr lang="nl-NL" altLang="nl-NL" sz="1600" dirty="0">
                <a:latin typeface="Arial" panose="020B0604020202020204" pitchFamily="34" charset="0"/>
                <a:cs typeface="Arial" panose="020B0604020202020204" pitchFamily="34" charset="0"/>
              </a:rPr>
              <a:t>NVWA implementeert in opdracht van LNV</a:t>
            </a:r>
          </a:p>
          <a:p>
            <a:pPr>
              <a:buFont typeface="Wingdings" panose="05000000000000000000" pitchFamily="2" charset="2"/>
              <a:buChar char="ü"/>
            </a:pPr>
            <a:r>
              <a:rPr lang="nl-NL" altLang="nl-NL" sz="1600" dirty="0">
                <a:latin typeface="Arial" panose="020B0604020202020204" pitchFamily="34" charset="0"/>
                <a:cs typeface="Arial" panose="020B0604020202020204" pitchFamily="34" charset="0"/>
              </a:rPr>
              <a:t>NVWA communiceert en stelt kaders vast</a:t>
            </a:r>
          </a:p>
          <a:p>
            <a:pPr>
              <a:buFont typeface="Wingdings" panose="05000000000000000000" pitchFamily="2" charset="2"/>
              <a:buChar char="ü"/>
            </a:pPr>
            <a:endParaRPr lang="nl-NL" altLang="nl-NL" sz="1600" dirty="0">
              <a:latin typeface="Arial" panose="020B0604020202020204" pitchFamily="34" charset="0"/>
              <a:cs typeface="Arial" panose="020B0604020202020204" pitchFamily="34" charset="0"/>
            </a:endParaRPr>
          </a:p>
          <a:p>
            <a:pPr>
              <a:buFont typeface="Wingdings" panose="05000000000000000000" pitchFamily="2" charset="2"/>
              <a:buChar char="ü"/>
            </a:pPr>
            <a:r>
              <a:rPr lang="nl-NL" altLang="nl-NL" sz="1600" dirty="0">
                <a:latin typeface="Arial" panose="020B0604020202020204" pitchFamily="34" charset="0"/>
                <a:cs typeface="Arial" panose="020B0604020202020204" pitchFamily="34" charset="0"/>
              </a:rPr>
              <a:t>Keuringsdiensten verzorgen praktische </a:t>
            </a:r>
            <a:br>
              <a:rPr lang="nl-NL" altLang="nl-NL" sz="1600" dirty="0">
                <a:latin typeface="Arial" panose="020B0604020202020204" pitchFamily="34" charset="0"/>
                <a:cs typeface="Arial" panose="020B0604020202020204" pitchFamily="34" charset="0"/>
              </a:rPr>
            </a:br>
            <a:r>
              <a:rPr lang="nl-NL" altLang="nl-NL" sz="1600" dirty="0">
                <a:latin typeface="Arial" panose="020B0604020202020204" pitchFamily="34" charset="0"/>
                <a:cs typeface="Arial" panose="020B0604020202020204" pitchFamily="34" charset="0"/>
              </a:rPr>
              <a:t>uitvoering en autorisaties (en communicatie)</a:t>
            </a:r>
          </a:p>
          <a:p>
            <a:pPr>
              <a:buFont typeface="Wingdings" panose="05000000000000000000" pitchFamily="2" charset="2"/>
              <a:buChar char="ü"/>
            </a:pPr>
            <a:endParaRPr lang="nl-NL" altLang="nl-NL" sz="1600" dirty="0">
              <a:latin typeface="Arial" panose="020B0604020202020204" pitchFamily="34" charset="0"/>
              <a:cs typeface="Arial" panose="020B0604020202020204" pitchFamily="34" charset="0"/>
            </a:endParaRPr>
          </a:p>
          <a:p>
            <a:pPr>
              <a:buFont typeface="Wingdings" panose="05000000000000000000" pitchFamily="2" charset="2"/>
              <a:buChar char="ü"/>
            </a:pPr>
            <a:r>
              <a:rPr lang="nl-NL" altLang="nl-NL" sz="1600" dirty="0">
                <a:latin typeface="Arial" panose="020B0604020202020204" pitchFamily="34" charset="0"/>
                <a:cs typeface="Arial" panose="020B0604020202020204" pitchFamily="34" charset="0"/>
              </a:rPr>
              <a:t>Plantaardige sector is zelf verantwoordelijk voor tijdige aanpassingen</a:t>
            </a:r>
          </a:p>
          <a:p>
            <a:pPr>
              <a:buFont typeface="Wingdings" panose="05000000000000000000" pitchFamily="2" charset="2"/>
              <a:buChar char="ü"/>
            </a:pPr>
            <a:r>
              <a:rPr lang="nl-NL" altLang="nl-NL" sz="1600" dirty="0">
                <a:latin typeface="Arial" panose="020B0604020202020204" pitchFamily="34" charset="0"/>
                <a:cs typeface="Arial" panose="020B0604020202020204" pitchFamily="34" charset="0"/>
              </a:rPr>
              <a:t>Toeleveranciers kunnen op tijd inspringen op nieuwe ontwikkelingen</a:t>
            </a:r>
          </a:p>
          <a:p>
            <a:pPr marL="0" indent="0">
              <a:buNone/>
            </a:pPr>
            <a:endParaRPr lang="nl-NL" altLang="nl-NL" sz="1600" dirty="0">
              <a:latin typeface="Arial" panose="020B0604020202020204" pitchFamily="34" charset="0"/>
              <a:cs typeface="Arial" panose="020B0604020202020204" pitchFamily="34" charset="0"/>
            </a:endParaRPr>
          </a:p>
          <a:p>
            <a:pPr marL="0" indent="0">
              <a:buNone/>
            </a:pPr>
            <a:endParaRPr lang="nl-NL" altLang="nl-NL" sz="1600" dirty="0">
              <a:latin typeface="Arial" panose="020B0604020202020204" pitchFamily="34" charset="0"/>
              <a:cs typeface="Arial" panose="020B0604020202020204" pitchFamily="34" charset="0"/>
            </a:endParaRP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0131" y="1505883"/>
            <a:ext cx="3072740" cy="1216927"/>
          </a:xfrm>
          <a:prstGeom prst="rect">
            <a:avLst/>
          </a:prstGeom>
        </p:spPr>
      </p:pic>
    </p:spTree>
    <p:extLst>
      <p:ext uri="{BB962C8B-B14F-4D97-AF65-F5344CB8AC3E}">
        <p14:creationId xmlns:p14="http://schemas.microsoft.com/office/powerpoint/2010/main" val="120457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4"/>
          </p:nvPr>
        </p:nvSpPr>
        <p:spPr/>
        <p:txBody>
          <a:bodyPr/>
          <a:lstStyle/>
          <a:p>
            <a:fld id="{BAAD0105-0E3B-45C7-BA37-B2FAEA91A181}" type="slidenum">
              <a:rPr lang="nl-NL" altLang="nl-NL" smtClean="0"/>
              <a:pPr/>
              <a:t>9</a:t>
            </a:fld>
            <a:endParaRPr lang="nl-NL" altLang="nl-NL"/>
          </a:p>
        </p:txBody>
      </p:sp>
      <p:sp>
        <p:nvSpPr>
          <p:cNvPr id="8" name="Titel 1"/>
          <p:cNvSpPr>
            <a:spLocks noGrp="1"/>
          </p:cNvSpPr>
          <p:nvPr>
            <p:ph type="title" idx="4294967295"/>
          </p:nvPr>
        </p:nvSpPr>
        <p:spPr>
          <a:xfrm>
            <a:off x="922714" y="174282"/>
            <a:ext cx="7764086" cy="565266"/>
          </a:xfrm>
          <a:prstGeom prst="rect">
            <a:avLst/>
          </a:prstGeom>
        </p:spPr>
        <p:txBody>
          <a:bodyPr/>
          <a:lstStyle/>
          <a:p>
            <a:r>
              <a:rPr lang="nl-NL" altLang="nl-NL" sz="3200" b="1" dirty="0">
                <a:solidFill>
                  <a:srgbClr val="A14115"/>
                </a:solidFill>
                <a:latin typeface="Arial" panose="020B0604020202020204" pitchFamily="34" charset="0"/>
                <a:cs typeface="Arial" panose="020B0604020202020204" pitchFamily="34" charset="0"/>
              </a:rPr>
              <a:t>Nieuwe plantgezondheidsverordening</a:t>
            </a:r>
          </a:p>
        </p:txBody>
      </p:sp>
      <p:sp>
        <p:nvSpPr>
          <p:cNvPr id="9" name="Tijdelijke aanduiding voor tekst 3"/>
          <p:cNvSpPr>
            <a:spLocks noGrp="1"/>
          </p:cNvSpPr>
          <p:nvPr>
            <p:ph type="body" sz="half" idx="4294967295"/>
          </p:nvPr>
        </p:nvSpPr>
        <p:spPr>
          <a:xfrm>
            <a:off x="1480381" y="868239"/>
            <a:ext cx="6793110" cy="3345501"/>
          </a:xfrm>
        </p:spPr>
        <p:txBody>
          <a:bodyPr/>
          <a:lstStyle/>
          <a:p>
            <a:pPr marL="0" indent="0">
              <a:buNone/>
            </a:pPr>
            <a:r>
              <a:rPr lang="nl-NL" altLang="nl-NL" sz="1600" b="1" dirty="0">
                <a:latin typeface="Arial" panose="020B0604020202020204" pitchFamily="34" charset="0"/>
                <a:cs typeface="Arial" panose="020B0604020202020204" pitchFamily="34" charset="0"/>
              </a:rPr>
              <a:t>Voor wie: </a:t>
            </a:r>
          </a:p>
          <a:p>
            <a:pPr marL="0" indent="0">
              <a:buNone/>
            </a:pPr>
            <a:r>
              <a:rPr lang="nl-NL" sz="1600" dirty="0">
                <a:latin typeface="Arial" panose="020B0604020202020204" pitchFamily="34" charset="0"/>
                <a:cs typeface="Arial" panose="020B0604020202020204" pitchFamily="34" charset="0"/>
              </a:rPr>
              <a:t>Alle Europese bedrijven met fytosanitair gereguleerd plantmateriaal</a:t>
            </a:r>
          </a:p>
          <a:p>
            <a:pPr marL="0" indent="0">
              <a:buNone/>
            </a:pPr>
            <a:r>
              <a:rPr lang="nl-NL" altLang="nl-NL" sz="1600" dirty="0">
                <a:latin typeface="Arial" panose="020B0604020202020204" pitchFamily="34" charset="0"/>
                <a:cs typeface="Arial" panose="020B0604020202020204" pitchFamily="34" charset="0"/>
              </a:rPr>
              <a:t>(bijna alle ‘planten bestemd voor </a:t>
            </a:r>
            <a:r>
              <a:rPr lang="nl-NL" altLang="nl-NL" sz="1600" dirty="0" err="1">
                <a:latin typeface="Arial" panose="020B0604020202020204" pitchFamily="34" charset="0"/>
                <a:cs typeface="Arial" panose="020B0604020202020204" pitchFamily="34" charset="0"/>
              </a:rPr>
              <a:t>opplant</a:t>
            </a:r>
            <a:r>
              <a:rPr lang="nl-NL" altLang="nl-NL" sz="1600" dirty="0">
                <a:latin typeface="Arial" panose="020B0604020202020204" pitchFamily="34" charset="0"/>
                <a:cs typeface="Arial" panose="020B0604020202020204" pitchFamily="34" charset="0"/>
              </a:rPr>
              <a:t>’. Uitzondering: bepaalde zaden)</a:t>
            </a:r>
          </a:p>
          <a:p>
            <a:pPr marL="0" indent="0">
              <a:buNone/>
            </a:pPr>
            <a:endParaRPr lang="nl-NL" altLang="nl-NL" sz="1600" dirty="0">
              <a:latin typeface="Arial" panose="020B0604020202020204" pitchFamily="34" charset="0"/>
              <a:cs typeface="Arial" panose="020B0604020202020204" pitchFamily="34" charset="0"/>
            </a:endParaRPr>
          </a:p>
          <a:p>
            <a:pPr marL="0" indent="0">
              <a:buNone/>
            </a:pPr>
            <a:r>
              <a:rPr lang="nl-NL" altLang="nl-NL" sz="1600" b="1" dirty="0">
                <a:latin typeface="Arial" panose="020B0604020202020204" pitchFamily="34" charset="0"/>
                <a:cs typeface="Arial" panose="020B0604020202020204" pitchFamily="34" charset="0"/>
              </a:rPr>
              <a:t>Wat verandert er onder andere:</a:t>
            </a:r>
          </a:p>
          <a:p>
            <a:pPr marL="0" indent="0">
              <a:buNone/>
            </a:pPr>
            <a:r>
              <a:rPr lang="nl-NL" altLang="nl-NL" sz="1600" dirty="0">
                <a:latin typeface="Arial" panose="020B0604020202020204" pitchFamily="34" charset="0"/>
                <a:cs typeface="Arial" panose="020B0604020202020204" pitchFamily="34" charset="0"/>
              </a:rPr>
              <a:t>A. Registratieplicht voor alle professionele marktdeelnemers</a:t>
            </a:r>
          </a:p>
          <a:p>
            <a:pPr marL="0" indent="0">
              <a:buNone/>
            </a:pPr>
            <a:r>
              <a:rPr lang="nl-NL" altLang="nl-NL" sz="1600" dirty="0">
                <a:latin typeface="Arial" panose="020B0604020202020204" pitchFamily="34" charset="0"/>
                <a:cs typeface="Arial" panose="020B0604020202020204" pitchFamily="34" charset="0"/>
              </a:rPr>
              <a:t>B. Vernieuwde regels voor gebruik en lay-out van het plantenpaspoort (zie 2017/2313/EU)</a:t>
            </a:r>
          </a:p>
          <a:p>
            <a:pPr marL="0" indent="0">
              <a:buNone/>
            </a:pPr>
            <a:endParaRPr lang="nl-NL" altLang="nl-NL" sz="1350" dirty="0">
              <a:latin typeface="Verdana" pitchFamily="34" charset="0"/>
            </a:endParaRPr>
          </a:p>
          <a:p>
            <a:pPr marL="0" indent="0">
              <a:buNone/>
            </a:pPr>
            <a:r>
              <a:rPr lang="nl-NL" altLang="nl-NL" sz="1350" dirty="0">
                <a:latin typeface="Verdana" pitchFamily="34" charset="0"/>
              </a:rPr>
              <a:t> </a:t>
            </a:r>
          </a:p>
          <a:p>
            <a:pPr marL="0" indent="0">
              <a:buNone/>
            </a:pPr>
            <a:endParaRPr lang="nl-NL" altLang="nl-NL" sz="1350" dirty="0">
              <a:latin typeface="Verdana" pitchFamily="34" charset="0"/>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4657" y="1792224"/>
            <a:ext cx="1067639" cy="2148622"/>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511" y="3443225"/>
            <a:ext cx="5349677" cy="146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590562"/>
      </p:ext>
    </p:extLst>
  </p:cSld>
  <p:clrMapOvr>
    <a:masterClrMapping/>
  </p:clrMapOvr>
</p:sld>
</file>

<file path=ppt/theme/theme1.xml><?xml version="1.0" encoding="utf-8"?>
<a:theme xmlns:a="http://schemas.openxmlformats.org/drawingml/2006/main" name="Ontwerpsjabloon Naktuinbouw 16-9 (breedbeeld) Oude presenatie in nieuwe huisstij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Ontwerpsjabloon Naktuinbouw 16-9 (breedbeeld) Oude presenatie in nieuwe huisstijl.pot</Template>
  <TotalTime>0</TotalTime>
  <Words>2018</Words>
  <Application>Microsoft Office PowerPoint</Application>
  <PresentationFormat>Diavoorstelling (16:9)</PresentationFormat>
  <Paragraphs>319</Paragraphs>
  <Slides>36</Slides>
  <Notes>7</Notes>
  <HiddenSlides>0</HiddenSlides>
  <MMClips>0</MMClips>
  <ScaleCrop>false</ScaleCrop>
  <HeadingPairs>
    <vt:vector size="8" baseType="variant">
      <vt:variant>
        <vt:lpstr>Gebruikte lettertypen</vt:lpstr>
      </vt:variant>
      <vt:variant>
        <vt:i4>8</vt:i4>
      </vt:variant>
      <vt:variant>
        <vt:lpstr>Thema</vt:lpstr>
      </vt:variant>
      <vt:variant>
        <vt:i4>1</vt:i4>
      </vt:variant>
      <vt:variant>
        <vt:lpstr>Ingesloten OLE-bronprogramma's</vt:lpstr>
      </vt:variant>
      <vt:variant>
        <vt:i4>1</vt:i4>
      </vt:variant>
      <vt:variant>
        <vt:lpstr>Diatitels</vt:lpstr>
      </vt:variant>
      <vt:variant>
        <vt:i4>36</vt:i4>
      </vt:variant>
    </vt:vector>
  </HeadingPairs>
  <TitlesOfParts>
    <vt:vector size="46" baseType="lpstr">
      <vt:lpstr>MS PGothic</vt:lpstr>
      <vt:lpstr>MS PGothic</vt:lpstr>
      <vt:lpstr>Arial</vt:lpstr>
      <vt:lpstr>Calibri</vt:lpstr>
      <vt:lpstr>Geneva</vt:lpstr>
      <vt:lpstr>Times New Roman</vt:lpstr>
      <vt:lpstr>Verdana</vt:lpstr>
      <vt:lpstr>Wingdings</vt:lpstr>
      <vt:lpstr>Ontwerpsjabloon Naktuinbouw 16-9 (breedbeeld) Oude presenatie in nieuwe huisstijl</vt:lpstr>
      <vt:lpstr>Clip</vt:lpstr>
      <vt:lpstr>PowerPoint-presentatie</vt:lpstr>
      <vt:lpstr>PowerPoint-presentatie</vt:lpstr>
      <vt:lpstr>Keuringsdiensten Nederland</vt:lpstr>
      <vt:lpstr>Profiel Naktuinbouw</vt:lpstr>
      <vt:lpstr>Keuringen plantenpaspoort</vt:lpstr>
      <vt:lpstr>Wat is een plantenpaspoort?</vt:lpstr>
      <vt:lpstr>Nieuwe regels plantgezondheid </vt:lpstr>
      <vt:lpstr>Invoering nieuwe regels</vt:lpstr>
      <vt:lpstr>Nieuwe plantgezondheidsverordening</vt:lpstr>
      <vt:lpstr>A. Registratie in NVWA bedrijvenregister</vt:lpstr>
      <vt:lpstr>Fytosanitair registratienummer</vt:lpstr>
      <vt:lpstr>B. Het nieuwe plantenpaspoort</vt:lpstr>
      <vt:lpstr>Regels voor gebruik plantenpaspoort</vt:lpstr>
      <vt:lpstr>Regels lay-out plantenpaspoort (1)</vt:lpstr>
      <vt:lpstr>Regels lay-out plantenpaspoort (2)</vt:lpstr>
      <vt:lpstr>Voorbeeld nieuwe layout</vt:lpstr>
      <vt:lpstr>EU-vlag</vt:lpstr>
      <vt:lpstr>Woord Plant Passport</vt:lpstr>
      <vt:lpstr>‘A’ + botanische naam (1)</vt:lpstr>
      <vt:lpstr>‘A’ + botanische naam (2)</vt:lpstr>
      <vt:lpstr>Naamgeving siergewassen</vt:lpstr>
      <vt:lpstr>‘B’ + iso-code, koppelteken, reg.nr.</vt:lpstr>
      <vt:lpstr>‘C’ + traceerbaarheidscode (1)</vt:lpstr>
      <vt:lpstr>‘C’ + traceerbaarheidscode (2)</vt:lpstr>
      <vt:lpstr>‘C’ + traceerbaarheidscode (3)</vt:lpstr>
      <vt:lpstr>‘D’ + land van oorsprong</vt:lpstr>
      <vt:lpstr>‘D’ + land van oorsprong</vt:lpstr>
      <vt:lpstr>PowerPoint-presentatie</vt:lpstr>
      <vt:lpstr>PowerPoint-presentatie</vt:lpstr>
      <vt:lpstr>Gevolgen nieuwe regels paspoorten (1)</vt:lpstr>
      <vt:lpstr>Gevolgen nieuwe regels paspoorten (2)</vt:lpstr>
      <vt:lpstr>Wanneer beginnen met paspoorten</vt:lpstr>
      <vt:lpstr>Voorbeeld ‘geïntegreerd model’</vt:lpstr>
      <vt:lpstr>Handhaving</vt:lpstr>
      <vt:lpstr>Communicatie</vt:lpstr>
      <vt:lpstr>Bedankt voor uw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Bernanda Groot Nibbelink</dc:creator>
  <cp:lastModifiedBy>Asch, Anneke van</cp:lastModifiedBy>
  <cp:revision>160</cp:revision>
  <cp:lastPrinted>2018-10-29T15:11:47Z</cp:lastPrinted>
  <dcterms:created xsi:type="dcterms:W3CDTF">2014-10-16T09:45:02Z</dcterms:created>
  <dcterms:modified xsi:type="dcterms:W3CDTF">2018-11-16T08:45:04Z</dcterms:modified>
</cp:coreProperties>
</file>