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326" r:id="rId3"/>
    <p:sldId id="333" r:id="rId4"/>
    <p:sldId id="320" r:id="rId5"/>
    <p:sldId id="336" r:id="rId6"/>
    <p:sldId id="328" r:id="rId7"/>
    <p:sldId id="329" r:id="rId8"/>
    <p:sldId id="337" r:id="rId9"/>
    <p:sldId id="335" r:id="rId10"/>
    <p:sldId id="331" r:id="rId11"/>
    <p:sldId id="332" r:id="rId12"/>
    <p:sldId id="339" r:id="rId13"/>
    <p:sldId id="338" r:id="rId14"/>
    <p:sldId id="274" r:id="rId15"/>
  </p:sldIdLst>
  <p:sldSz cx="9144000" cy="6858000" type="screen4x3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1313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74B6E-68D3-5342-B776-D747F17E6685}" type="datetime1">
              <a:rPr lang="nl-NL" smtClean="0"/>
              <a:pPr/>
              <a:t>29-10-2018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21B7C-34F3-8F47-B572-AB27D3A0891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CFC5B-5ACA-C745-93B0-578AC947B347}" type="datetime1">
              <a:rPr lang="nl-NL" smtClean="0"/>
              <a:pPr/>
              <a:t>29-10-2018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45E1D-5E80-3D4A-9D78-42A5FB523D2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45E1D-5E80-3D4A-9D78-42A5FB523D2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45E1D-5E80-3D4A-9D78-42A5FB523D2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5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45E1D-5E80-3D4A-9D78-42A5FB523D2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7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0"/>
          </p:nvPr>
        </p:nvSpPr>
        <p:spPr>
          <a:xfrm>
            <a:off x="408061" y="2915989"/>
            <a:ext cx="8208963" cy="576263"/>
          </a:xfrm>
          <a:prstGeom prst="rect">
            <a:avLst/>
          </a:prstGeom>
        </p:spPr>
        <p:txBody>
          <a:bodyPr/>
          <a:lstStyle>
            <a:lvl1pPr marL="174625" indent="0" algn="ctr">
              <a:buNone/>
              <a:defRPr sz="4800" baseline="0">
                <a:solidFill>
                  <a:srgbClr val="1B763B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419100" y="3625850"/>
            <a:ext cx="8324850" cy="536575"/>
          </a:xfrm>
          <a:prstGeom prst="rect">
            <a:avLst/>
          </a:prstGeom>
        </p:spPr>
        <p:txBody>
          <a:bodyPr/>
          <a:lstStyle>
            <a:lvl1pPr marL="271462" indent="0" algn="ctr">
              <a:buNone/>
              <a:defRPr baseline="0">
                <a:solidFill>
                  <a:srgbClr val="2B2A26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ar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7667625" y="6010275"/>
            <a:ext cx="1219200" cy="533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fld id="{1BCA5593-6537-45F0-964D-DFF756D19CAD}" type="slidenum">
              <a:rPr lang="nl-NL" sz="1600" b="1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itchFamily="34" charset="0"/>
                <a:ea typeface="+mj-ea"/>
                <a:cs typeface="Arial" pitchFamily="34" charset="0"/>
              </a:rPr>
              <a:pPr algn="r" fontAlgn="auto">
                <a:spcAft>
                  <a:spcPts val="0"/>
                </a:spcAft>
                <a:defRPr/>
              </a:pPr>
              <a:t>‹nr.›</a:t>
            </a:fld>
            <a:endParaRPr lang="nl-NL" sz="1600" b="1" dirty="0">
              <a:solidFill>
                <a:schemeClr val="tx1">
                  <a:lumMod val="50000"/>
                  <a:lumOff val="50000"/>
                </a:schemeClr>
              </a:solidFill>
              <a:latin typeface="Futura Std Book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jdelijke aanduiding voor tekst 11"/>
          <p:cNvSpPr>
            <a:spLocks noGrp="1"/>
          </p:cNvSpPr>
          <p:nvPr>
            <p:ph type="body" sz="quarter" idx="10"/>
          </p:nvPr>
        </p:nvSpPr>
        <p:spPr>
          <a:xfrm>
            <a:off x="323528" y="1308398"/>
            <a:ext cx="8208963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1B763B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504825" y="2466975"/>
            <a:ext cx="7896225" cy="3971925"/>
          </a:xfrm>
          <a:prstGeom prst="rect">
            <a:avLst/>
          </a:prstGeom>
        </p:spPr>
        <p:txBody>
          <a:bodyPr/>
          <a:lstStyle>
            <a:lvl1pPr marL="266700" indent="-261938">
              <a:buNone/>
              <a:defRPr>
                <a:latin typeface="+mj-lt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57150" y="1778000"/>
            <a:ext cx="8324850" cy="536575"/>
          </a:xfrm>
          <a:prstGeom prst="rect">
            <a:avLst/>
          </a:prstGeom>
        </p:spPr>
        <p:txBody>
          <a:bodyPr/>
          <a:lstStyle>
            <a:lvl1pPr marL="271462" indent="0">
              <a:buNone/>
              <a:defRPr baseline="0">
                <a:solidFill>
                  <a:srgbClr val="2B2A26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7667625" y="6010275"/>
            <a:ext cx="1219200" cy="533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fld id="{769D6279-BE7C-4909-964C-0D39C2CE2F29}" type="slidenum">
              <a:rPr lang="nl-NL" sz="1600" b="1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itchFamily="34" charset="0"/>
                <a:ea typeface="+mj-ea"/>
                <a:cs typeface="Arial" pitchFamily="34" charset="0"/>
              </a:rPr>
              <a:pPr algn="r" fontAlgn="auto">
                <a:spcAft>
                  <a:spcPts val="0"/>
                </a:spcAft>
                <a:defRPr/>
              </a:pPr>
              <a:t>‹nr.›</a:t>
            </a:fld>
            <a:endParaRPr lang="nl-NL" sz="1600" b="1" dirty="0">
              <a:solidFill>
                <a:schemeClr val="tx1">
                  <a:lumMod val="50000"/>
                  <a:lumOff val="50000"/>
                </a:schemeClr>
              </a:solidFill>
              <a:latin typeface="Futura Std Book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94895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11"/>
          <p:cNvSpPr>
            <a:spLocks noGrp="1"/>
          </p:cNvSpPr>
          <p:nvPr>
            <p:ph type="body" sz="quarter" idx="10"/>
          </p:nvPr>
        </p:nvSpPr>
        <p:spPr>
          <a:xfrm>
            <a:off x="323528" y="1308398"/>
            <a:ext cx="8208963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1B763B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57150" y="1778000"/>
            <a:ext cx="8324850" cy="536575"/>
          </a:xfrm>
          <a:prstGeom prst="rect">
            <a:avLst/>
          </a:prstGeom>
        </p:spPr>
        <p:txBody>
          <a:bodyPr/>
          <a:lstStyle>
            <a:lvl1pPr marL="271462" indent="0">
              <a:buNone/>
              <a:defRPr baseline="0">
                <a:solidFill>
                  <a:srgbClr val="2B2A26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7667625" y="6010275"/>
            <a:ext cx="1219200" cy="533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fld id="{8452C864-0685-484F-B47E-87D49FCB0ED8}" type="slidenum">
              <a:rPr lang="nl-NL" sz="1600" b="1">
                <a:solidFill>
                  <a:schemeClr val="tx1">
                    <a:lumMod val="50000"/>
                    <a:lumOff val="50000"/>
                  </a:schemeClr>
                </a:solidFill>
                <a:latin typeface="Futura Std Book" pitchFamily="34" charset="0"/>
                <a:ea typeface="+mj-ea"/>
                <a:cs typeface="Arial" pitchFamily="34" charset="0"/>
              </a:rPr>
              <a:pPr algn="r" fontAlgn="auto">
                <a:spcAft>
                  <a:spcPts val="0"/>
                </a:spcAft>
                <a:defRPr/>
              </a:pPr>
              <a:t>‹nr.›</a:t>
            </a:fld>
            <a:endParaRPr lang="nl-NL" sz="1600" b="1" dirty="0">
              <a:solidFill>
                <a:schemeClr val="tx1">
                  <a:lumMod val="50000"/>
                  <a:lumOff val="50000"/>
                </a:schemeClr>
              </a:solidFill>
              <a:latin typeface="Futura Std Book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835696" y="2223195"/>
            <a:ext cx="5760640" cy="4320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323528" y="1308398"/>
            <a:ext cx="8208963" cy="576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rgbClr val="1B763B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57150" y="1778000"/>
            <a:ext cx="8324850" cy="536575"/>
          </a:xfrm>
          <a:prstGeom prst="rect">
            <a:avLst/>
          </a:prstGeom>
        </p:spPr>
        <p:txBody>
          <a:bodyPr/>
          <a:lstStyle>
            <a:lvl1pPr marL="271462" indent="0">
              <a:buNone/>
              <a:defRPr baseline="0">
                <a:solidFill>
                  <a:srgbClr val="2B2A26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62D52EF-9A1B-344B-9C89-D9E99A3C4FCD}" type="datetime1">
              <a:rPr lang="nl-NL" smtClean="0"/>
              <a:pPr/>
              <a:t>29-10-2018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Verification mission onion - Indonesia - October 2013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18F890C-9354-E846-A522-5E2C161956E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62D52EF-9A1B-344B-9C89-D9E99A3C4FCD}" type="datetime1">
              <a:rPr lang="nl-NL" smtClean="0"/>
              <a:pPr/>
              <a:t>29-10-2018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Verification mission onion - Indonesia - October 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D18F890C-9354-E846-A522-5E2C161956E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2D52EF-9A1B-344B-9C89-D9E99A3C4FCD}" type="datetime1">
              <a:rPr lang="nl-NL" smtClean="0"/>
              <a:pPr/>
              <a:t>29-10-2018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Verification mission onion - Indonesia - October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18F890C-9354-E846-A522-5E2C161956E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1B763B"/>
          </a:solidFill>
          <a:latin typeface="Futura Std Book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B763B"/>
          </a:solidFill>
          <a:latin typeface="Futura Std Book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B763B"/>
          </a:solidFill>
          <a:latin typeface="Futura Std Book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B763B"/>
          </a:solidFill>
          <a:latin typeface="Futura Std Book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B763B"/>
          </a:solidFill>
          <a:latin typeface="Futura Std Book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B763B"/>
          </a:solidFill>
          <a:latin typeface="Futura Std Book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B763B"/>
          </a:solidFill>
          <a:latin typeface="Futura Std Book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B763B"/>
          </a:solidFill>
          <a:latin typeface="Futura Std Book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B763B"/>
          </a:solidFill>
          <a:latin typeface="Futura Std Book"/>
          <a:cs typeface="Arial" pitchFamily="34" charset="0"/>
        </a:defRPr>
      </a:lvl9pPr>
    </p:titleStyle>
    <p:bodyStyle>
      <a:lvl1pPr marL="533400" indent="-261938" algn="l" rtl="0" eaLnBrk="1" fontAlgn="base" hangingPunct="1">
        <a:spcBef>
          <a:spcPct val="20000"/>
        </a:spcBef>
        <a:spcAft>
          <a:spcPts val="900"/>
        </a:spcAft>
        <a:buFont typeface="Wingdings" pitchFamily="2" charset="2"/>
        <a:buChar char="§"/>
        <a:defRPr sz="2000" b="1" kern="1200" spc="-30">
          <a:solidFill>
            <a:srgbClr val="44444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pitchFamily="34" charset="0"/>
        <a:buChar char="–"/>
        <a:defRPr sz="2000" b="1" kern="1200">
          <a:solidFill>
            <a:srgbClr val="444444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pitchFamily="34" charset="0"/>
        <a:buChar char="•"/>
        <a:defRPr sz="2000" b="1" kern="1200">
          <a:solidFill>
            <a:srgbClr val="444444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pitchFamily="34" charset="0"/>
        <a:buChar char="–"/>
        <a:defRPr sz="2000" b="1" kern="1200">
          <a:solidFill>
            <a:srgbClr val="444444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pitchFamily="34" charset="0"/>
        <a:buChar char="»"/>
        <a:defRPr sz="2000" b="1" kern="1200">
          <a:solidFill>
            <a:srgbClr val="444444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cb.n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75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Kwaliteits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Controle</a:t>
            </a:r>
            <a:r>
              <a:rPr lang="en-US" sz="3600" dirty="0">
                <a:solidFill>
                  <a:schemeClr val="tx1"/>
                </a:solidFill>
              </a:rPr>
              <a:t> Bureau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Fytosanitair</a:t>
            </a:r>
            <a:r>
              <a:rPr lang="en-US" dirty="0"/>
              <a:t> Specialist </a:t>
            </a:r>
          </a:p>
          <a:p>
            <a:r>
              <a:rPr lang="en-US" dirty="0"/>
              <a:t>Peter Rozenboom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jl-rechts 5"/>
          <p:cNvSpPr/>
          <p:nvPr/>
        </p:nvSpPr>
        <p:spPr>
          <a:xfrm>
            <a:off x="3370222" y="2709746"/>
            <a:ext cx="2129883" cy="83634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884661"/>
            <a:ext cx="1876102" cy="3167302"/>
          </a:xfrm>
          <a:prstGeom prst="rect">
            <a:avLst/>
          </a:prstGeom>
        </p:spPr>
      </p:pic>
      <p:sp>
        <p:nvSpPr>
          <p:cNvPr id="7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323528" y="1308398"/>
            <a:ext cx="8208963" cy="576263"/>
          </a:xfrm>
        </p:spPr>
        <p:txBody>
          <a:bodyPr/>
          <a:lstStyle/>
          <a:p>
            <a:r>
              <a:rPr lang="nl-NL" sz="2800" dirty="0"/>
              <a:t>Handel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20361" y="5071429"/>
            <a:ext cx="6548789" cy="14854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nl-NL" sz="1800" i="0" u="none" strike="noStrike" kern="1200" cap="none" spc="0" normalizeH="0" baseline="0" noProof="0" dirty="0">
                <a:ln>
                  <a:noFill/>
                </a:ln>
                <a:solidFill>
                  <a:srgbClr val="2B2A26"/>
                </a:solidFill>
                <a:effectLst/>
                <a:uLnTx/>
                <a:uFillTx/>
                <a:latin typeface="Futura Std Book" pitchFamily="34" charset="0"/>
                <a:ea typeface="+mj-ea"/>
                <a:cs typeface="Arial" pitchFamily="34" charset="0"/>
              </a:rPr>
              <a:t>Registratie(</a:t>
            </a:r>
            <a:r>
              <a:rPr kumimoji="0" lang="nl-NL" sz="1800" i="0" u="none" strike="noStrike" kern="1200" cap="none" spc="0" normalizeH="0" noProof="0" dirty="0">
                <a:ln>
                  <a:noFill/>
                </a:ln>
                <a:solidFill>
                  <a:srgbClr val="2B2A26"/>
                </a:solidFill>
                <a:effectLst/>
                <a:uLnTx/>
                <a:uFillTx/>
                <a:latin typeface="Futura Std Book" pitchFamily="34" charset="0"/>
                <a:ea typeface="+mj-ea"/>
                <a:cs typeface="Arial" pitchFamily="34" charset="0"/>
              </a:rPr>
              <a:t>KCB)</a:t>
            </a:r>
            <a:endParaRPr lang="nl-NL" noProof="0" dirty="0">
              <a:solidFill>
                <a:srgbClr val="2B2A26"/>
              </a:solidFill>
              <a:latin typeface="Futura Std Book" pitchFamily="34" charset="0"/>
              <a:ea typeface="+mj-ea"/>
              <a:cs typeface="Arial" pitchFamily="34" charset="0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nl-NL" dirty="0">
                <a:solidFill>
                  <a:srgbClr val="2B2A26"/>
                </a:solidFill>
                <a:latin typeface="Futura Std Book" pitchFamily="34" charset="0"/>
                <a:ea typeface="+mj-ea"/>
                <a:cs typeface="Arial" pitchFamily="34" charset="0"/>
              </a:rPr>
              <a:t>Bedrijfsadministratie leverancier - afnemer</a:t>
            </a:r>
            <a:endParaRPr lang="nl-NL" noProof="0" dirty="0">
              <a:solidFill>
                <a:srgbClr val="2B2A26"/>
              </a:solidFill>
              <a:latin typeface="Futura Std Book" pitchFamily="34" charset="0"/>
              <a:ea typeface="+mj-ea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2B2A26"/>
              </a:solidFill>
              <a:effectLst/>
              <a:uLnTx/>
              <a:uFillTx/>
              <a:latin typeface="Futura Std Book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157" y="3837889"/>
            <a:ext cx="1749704" cy="145707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569" y="1464915"/>
            <a:ext cx="1122954" cy="189589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90" b="13609"/>
          <a:stretch/>
        </p:blipFill>
        <p:spPr>
          <a:xfrm>
            <a:off x="6008043" y="4003336"/>
            <a:ext cx="2573758" cy="164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55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jl-rechts 5"/>
          <p:cNvSpPr/>
          <p:nvPr/>
        </p:nvSpPr>
        <p:spPr>
          <a:xfrm>
            <a:off x="3370222" y="2709746"/>
            <a:ext cx="2129883" cy="83634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884661"/>
            <a:ext cx="1876102" cy="3167302"/>
          </a:xfrm>
          <a:prstGeom prst="rect">
            <a:avLst/>
          </a:prstGeom>
        </p:spPr>
      </p:pic>
      <p:sp>
        <p:nvSpPr>
          <p:cNvPr id="7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323528" y="1308398"/>
            <a:ext cx="8208963" cy="576263"/>
          </a:xfrm>
        </p:spPr>
        <p:txBody>
          <a:bodyPr/>
          <a:lstStyle/>
          <a:p>
            <a:r>
              <a:rPr lang="nl-NL" sz="2800" dirty="0"/>
              <a:t>Handel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20361" y="5071429"/>
            <a:ext cx="6548789" cy="14854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nl-NL" sz="1800" i="0" u="none" strike="noStrike" kern="1200" cap="none" spc="0" normalizeH="0" baseline="0" noProof="0" dirty="0">
                <a:ln>
                  <a:noFill/>
                </a:ln>
                <a:solidFill>
                  <a:srgbClr val="2B2A26"/>
                </a:solidFill>
                <a:effectLst/>
                <a:uLnTx/>
                <a:uFillTx/>
                <a:latin typeface="Futura Std Book" pitchFamily="34" charset="0"/>
                <a:ea typeface="+mj-ea"/>
                <a:cs typeface="Arial" pitchFamily="34" charset="0"/>
              </a:rPr>
              <a:t>Registratie(</a:t>
            </a:r>
            <a:r>
              <a:rPr kumimoji="0" lang="nl-NL" sz="1800" i="0" u="none" strike="noStrike" kern="1200" cap="none" spc="0" normalizeH="0" noProof="0" dirty="0">
                <a:ln>
                  <a:noFill/>
                </a:ln>
                <a:solidFill>
                  <a:srgbClr val="2B2A26"/>
                </a:solidFill>
                <a:effectLst/>
                <a:uLnTx/>
                <a:uFillTx/>
                <a:latin typeface="Futura Std Book" pitchFamily="34" charset="0"/>
                <a:ea typeface="+mj-ea"/>
                <a:cs typeface="Arial" pitchFamily="34" charset="0"/>
              </a:rPr>
              <a:t>KCB)</a:t>
            </a:r>
            <a:endParaRPr lang="nl-NL" noProof="0" dirty="0">
              <a:solidFill>
                <a:srgbClr val="2B2A26"/>
              </a:solidFill>
              <a:latin typeface="Futura Std Book" pitchFamily="34" charset="0"/>
              <a:ea typeface="+mj-ea"/>
              <a:cs typeface="Arial" pitchFamily="34" charset="0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nl-NL" noProof="0" dirty="0">
                <a:solidFill>
                  <a:srgbClr val="2B2A26"/>
                </a:solidFill>
                <a:latin typeface="Futura Std Book" pitchFamily="34" charset="0"/>
                <a:ea typeface="+mj-ea"/>
                <a:cs typeface="Arial" pitchFamily="34" charset="0"/>
              </a:rPr>
              <a:t>Autorisatie afgifte plantpaspoort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nl-NL" dirty="0">
                <a:solidFill>
                  <a:srgbClr val="2B2A26"/>
                </a:solidFill>
                <a:latin typeface="Futura Std Book" pitchFamily="34" charset="0"/>
                <a:ea typeface="+mj-ea"/>
                <a:cs typeface="Arial" pitchFamily="34" charset="0"/>
              </a:rPr>
              <a:t>Bedrijfsadministratie paspoortgegevens</a:t>
            </a:r>
            <a:endParaRPr lang="nl-NL" noProof="0" dirty="0">
              <a:solidFill>
                <a:srgbClr val="2B2A26"/>
              </a:solidFill>
              <a:latin typeface="Futura Std Book" pitchFamily="34" charset="0"/>
              <a:ea typeface="+mj-ea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2B2A26"/>
              </a:solidFill>
              <a:effectLst/>
              <a:uLnTx/>
              <a:uFillTx/>
              <a:latin typeface="Futura Std Book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157" y="3837889"/>
            <a:ext cx="1749704" cy="145707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859" y="2319780"/>
            <a:ext cx="2305041" cy="1759899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/>
        </p:nvCxnSpPr>
        <p:spPr>
          <a:xfrm>
            <a:off x="3543522" y="3713356"/>
            <a:ext cx="1759339" cy="1581603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11184">
            <a:off x="3467805" y="3690271"/>
            <a:ext cx="1798476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32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0"/>
          <a:stretch/>
        </p:blipFill>
        <p:spPr>
          <a:xfrm>
            <a:off x="591014" y="1277950"/>
            <a:ext cx="3178717" cy="313793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628" y="1277950"/>
            <a:ext cx="3141856" cy="314185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14" y="4507385"/>
            <a:ext cx="8242506" cy="196917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2999" y="4614501"/>
            <a:ext cx="2011854" cy="506012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003608" y="5754029"/>
            <a:ext cx="1271240" cy="52983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nl-NL" sz="1600" b="1" dirty="0">
                <a:solidFill>
                  <a:srgbClr val="2B2A26"/>
                </a:solidFill>
                <a:latin typeface="+mj-lt"/>
                <a:ea typeface="+mj-ea"/>
                <a:cs typeface="Arial" pitchFamily="34" charset="0"/>
              </a:rPr>
              <a:t>Petunia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nl-NL" sz="1600" b="1" dirty="0">
                <a:solidFill>
                  <a:srgbClr val="2B2A26"/>
                </a:solidFill>
                <a:latin typeface="+mj-lt"/>
                <a:ea typeface="+mj-ea"/>
                <a:cs typeface="Arial" pitchFamily="34" charset="0"/>
              </a:rPr>
              <a:t>Hedera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2B2A26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2539521" y="5754029"/>
            <a:ext cx="2009775" cy="5392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600" b="1" dirty="0" err="1">
                <a:solidFill>
                  <a:srgbClr val="2B2A26"/>
                </a:solidFill>
                <a:latin typeface="+mj-lt"/>
                <a:ea typeface="+mj-ea"/>
                <a:cs typeface="Arial" pitchFamily="34" charset="0"/>
              </a:rPr>
              <a:t>Fyto</a:t>
            </a:r>
            <a:r>
              <a:rPr lang="nl-NL" sz="1600" b="1" dirty="0">
                <a:solidFill>
                  <a:srgbClr val="2B2A26"/>
                </a:solidFill>
                <a:latin typeface="+mj-lt"/>
                <a:ea typeface="+mj-ea"/>
                <a:cs typeface="Arial" pitchFamily="34" charset="0"/>
              </a:rPr>
              <a:t> registratie nummer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2B2A26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326674" y="5767889"/>
            <a:ext cx="2520176" cy="50211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100" b="1" dirty="0">
                <a:solidFill>
                  <a:srgbClr val="2B2A26"/>
                </a:solidFill>
                <a:latin typeface="Futura Std Book" pitchFamily="34" charset="0"/>
                <a:ea typeface="+mj-ea"/>
                <a:cs typeface="Arial" pitchFamily="34" charset="0"/>
              </a:rPr>
              <a:t>C</a:t>
            </a:r>
            <a:r>
              <a:rPr lang="nl-NL" sz="2800" b="1" dirty="0">
                <a:solidFill>
                  <a:srgbClr val="2B2A26"/>
                </a:solidFill>
                <a:latin typeface="Futura Std Book" pitchFamily="34" charset="0"/>
                <a:ea typeface="+mj-ea"/>
                <a:cs typeface="Arial" pitchFamily="34" charset="0"/>
              </a:rPr>
              <a:t> </a:t>
            </a:r>
            <a:r>
              <a:rPr lang="nl-NL" sz="2000" b="1" noProof="0" dirty="0" err="1">
                <a:solidFill>
                  <a:srgbClr val="2B2A26"/>
                </a:solidFill>
                <a:latin typeface="+mj-lt"/>
                <a:ea typeface="+mj-ea"/>
                <a:cs typeface="Arial" pitchFamily="34" charset="0"/>
              </a:rPr>
              <a:t>Traceerbaarheids</a:t>
            </a:r>
            <a:r>
              <a:rPr lang="nl-NL" sz="2000" b="1" noProof="0" dirty="0">
                <a:solidFill>
                  <a:srgbClr val="2B2A26"/>
                </a:solidFill>
                <a:latin typeface="+mj-lt"/>
                <a:ea typeface="+mj-ea"/>
                <a:cs typeface="Arial" pitchFamily="34" charset="0"/>
              </a:rPr>
              <a:t> code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2B2A26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7194853" y="5767888"/>
            <a:ext cx="1346742" cy="50211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5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rgbClr val="2B2A26"/>
                </a:solidFill>
                <a:latin typeface="Futura Std Book" pitchFamily="34" charset="0"/>
                <a:ea typeface="+mj-ea"/>
                <a:cs typeface="Arial" pitchFamily="34" charset="0"/>
              </a:rPr>
              <a:t>Land van oorsprong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2B2A26"/>
              </a:solidFill>
              <a:effectLst/>
              <a:uLnTx/>
              <a:uFillTx/>
              <a:latin typeface="Futura Std Book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14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15" y="2012796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523875" y="1657350"/>
            <a:ext cx="7896225" cy="3971925"/>
          </a:xfrm>
        </p:spPr>
        <p:txBody>
          <a:bodyPr/>
          <a:lstStyle/>
          <a:p>
            <a:pPr algn="ctr"/>
            <a:r>
              <a:rPr lang="nl-NL" sz="4800" b="0" dirty="0">
                <a:solidFill>
                  <a:schemeClr val="tx1"/>
                </a:solidFill>
              </a:rPr>
              <a:t>Bedankt voor uw aandacht</a:t>
            </a:r>
            <a:endParaRPr lang="nl-NL" sz="3600" b="0" dirty="0">
              <a:solidFill>
                <a:schemeClr val="tx1"/>
              </a:solidFill>
            </a:endParaRPr>
          </a:p>
          <a:p>
            <a:pPr algn="ctr"/>
            <a:endParaRPr lang="en-US" b="0" dirty="0">
              <a:solidFill>
                <a:schemeClr val="tx1"/>
              </a:solidFill>
            </a:endParaRPr>
          </a:p>
          <a:p>
            <a:pPr algn="ctr"/>
            <a:endParaRPr lang="en-US" b="0" dirty="0">
              <a:solidFill>
                <a:schemeClr val="tx1"/>
              </a:solidFill>
            </a:endParaRPr>
          </a:p>
          <a:p>
            <a:pPr algn="ctr"/>
            <a:endParaRPr lang="en-US" b="0" dirty="0">
              <a:solidFill>
                <a:schemeClr val="tx1"/>
              </a:solidFill>
            </a:endParaRPr>
          </a:p>
          <a:p>
            <a:pPr algn="ctr"/>
            <a:r>
              <a:rPr lang="en-US" b="0" dirty="0">
                <a:solidFill>
                  <a:schemeClr val="tx1"/>
                </a:solidFill>
                <a:hlinkClick r:id="rId2"/>
              </a:rPr>
              <a:t>www.kcb.nl</a:t>
            </a:r>
            <a:endParaRPr lang="en-US" b="0" dirty="0">
              <a:solidFill>
                <a:schemeClr val="tx1"/>
              </a:solidFill>
            </a:endParaRPr>
          </a:p>
          <a:p>
            <a:pPr algn="ctr"/>
            <a:endParaRPr lang="en-US" b="0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36" y="1110243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KCB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17" y="1765960"/>
            <a:ext cx="3150220" cy="205608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5" y="4375976"/>
            <a:ext cx="3365868" cy="224532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943" y="1444258"/>
            <a:ext cx="1786283" cy="267637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8" r="16030"/>
          <a:stretch/>
        </p:blipFill>
        <p:spPr>
          <a:xfrm>
            <a:off x="4605454" y="4120634"/>
            <a:ext cx="317809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36" y="1110243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KCB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931" y="3550269"/>
            <a:ext cx="3171538" cy="2888631"/>
          </a:xfrm>
          <a:prstGeom prst="rect">
            <a:avLst/>
          </a:prstGeom>
        </p:spPr>
      </p:pic>
      <p:sp>
        <p:nvSpPr>
          <p:cNvPr id="7" name="Tijdelijke aanduiding voor tekst 2"/>
          <p:cNvSpPr txBox="1">
            <a:spLocks/>
          </p:cNvSpPr>
          <p:nvPr/>
        </p:nvSpPr>
        <p:spPr>
          <a:xfrm>
            <a:off x="514350" y="1924050"/>
            <a:ext cx="7886700" cy="45148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925" indent="-273050">
              <a:lnSpc>
                <a:spcPct val="80000"/>
              </a:lnSpc>
              <a:buFontTx/>
              <a:buChar char="•"/>
            </a:pPr>
            <a:r>
              <a:rPr lang="nl-NL" sz="2400" dirty="0">
                <a:latin typeface="+mn-lt"/>
              </a:rPr>
              <a:t>Opgericht in 1924 door teelt en handel</a:t>
            </a:r>
          </a:p>
          <a:p>
            <a:pPr marL="542925" indent="-273050">
              <a:lnSpc>
                <a:spcPct val="80000"/>
              </a:lnSpc>
              <a:buFontTx/>
              <a:buChar char="•"/>
            </a:pPr>
            <a:endParaRPr lang="nl-NL" sz="2400" dirty="0">
              <a:latin typeface="+mn-lt"/>
            </a:endParaRPr>
          </a:p>
          <a:p>
            <a:pPr marL="542925" indent="-273050">
              <a:lnSpc>
                <a:spcPct val="80000"/>
              </a:lnSpc>
              <a:buFontTx/>
              <a:buChar char="•"/>
            </a:pPr>
            <a:r>
              <a:rPr lang="nl-NL" sz="2400" dirty="0">
                <a:latin typeface="+mn-lt"/>
              </a:rPr>
              <a:t>ZBO (privaatrechtelijke stichting)</a:t>
            </a:r>
          </a:p>
          <a:p>
            <a:pPr marL="542925" indent="-273050">
              <a:lnSpc>
                <a:spcPct val="80000"/>
              </a:lnSpc>
              <a:buFontTx/>
              <a:buChar char="•"/>
            </a:pPr>
            <a:endParaRPr lang="nl-NL" sz="2400" dirty="0">
              <a:latin typeface="+mn-lt"/>
            </a:endParaRPr>
          </a:p>
          <a:p>
            <a:pPr marL="542925" indent="-273050">
              <a:lnSpc>
                <a:spcPct val="80000"/>
              </a:lnSpc>
              <a:buFontTx/>
              <a:buChar char="•"/>
            </a:pPr>
            <a:r>
              <a:rPr lang="nl-NL" sz="2400" dirty="0">
                <a:latin typeface="+mn-lt"/>
              </a:rPr>
              <a:t>Slechts publiekrechtelijke taken</a:t>
            </a:r>
          </a:p>
          <a:p>
            <a:pPr marL="269875">
              <a:lnSpc>
                <a:spcPct val="80000"/>
              </a:lnSpc>
            </a:pPr>
            <a:r>
              <a:rPr lang="nl-NL" sz="2400" dirty="0">
                <a:latin typeface="+mn-lt"/>
              </a:rPr>
              <a:t>		</a:t>
            </a:r>
          </a:p>
          <a:p>
            <a:pPr marL="542925" indent="-273050">
              <a:lnSpc>
                <a:spcPct val="80000"/>
              </a:lnSpc>
              <a:buFontTx/>
              <a:buChar char="•"/>
            </a:pPr>
            <a:r>
              <a:rPr lang="nl-NL" sz="2400" dirty="0">
                <a:latin typeface="+mn-lt"/>
              </a:rPr>
              <a:t>Accreditatie NEN/EN ISO 17020</a:t>
            </a:r>
          </a:p>
          <a:p>
            <a:pPr marL="542925" indent="-273050">
              <a:lnSpc>
                <a:spcPct val="80000"/>
              </a:lnSpc>
              <a:buFontTx/>
              <a:buChar char="•"/>
            </a:pPr>
            <a:endParaRPr lang="nl-NL" sz="2400" dirty="0">
              <a:latin typeface="+mn-lt"/>
            </a:endParaRPr>
          </a:p>
          <a:p>
            <a:pPr marL="542925" indent="-273050">
              <a:lnSpc>
                <a:spcPct val="80000"/>
              </a:lnSpc>
              <a:buFontTx/>
              <a:buChar char="•"/>
            </a:pPr>
            <a:r>
              <a:rPr lang="nl-NL" sz="2400" dirty="0">
                <a:latin typeface="+mn-lt"/>
              </a:rPr>
              <a:t>Financiering door bedrijfsleven</a:t>
            </a:r>
          </a:p>
          <a:p>
            <a:pPr>
              <a:defRPr/>
            </a:pPr>
            <a:endParaRPr lang="nl-NL" sz="2400" dirty="0"/>
          </a:p>
          <a:p>
            <a:pPr>
              <a:defRPr/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299213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Nieuwe regelgeving plantenpaspoort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453" y="2074127"/>
            <a:ext cx="4295079" cy="257704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23528" y="2074127"/>
            <a:ext cx="4003145" cy="2743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dirty="0">
                <a:solidFill>
                  <a:srgbClr val="2B2A26"/>
                </a:solidFill>
                <a:latin typeface="Futura Std Book" pitchFamily="34" charset="0"/>
                <a:ea typeface="+mj-ea"/>
                <a:cs typeface="Arial" pitchFamily="34" charset="0"/>
              </a:rPr>
              <a:t>- Exporteurs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i="0" u="none" strike="noStrike" kern="1200" cap="none" spc="0" normalizeH="0" baseline="0" noProof="0" dirty="0">
                <a:ln>
                  <a:noFill/>
                </a:ln>
                <a:solidFill>
                  <a:srgbClr val="2B2A26"/>
                </a:solidFill>
                <a:effectLst/>
                <a:uLnTx/>
                <a:uFillTx/>
                <a:latin typeface="Futura Std Book" pitchFamily="34" charset="0"/>
                <a:ea typeface="+mj-ea"/>
                <a:cs typeface="Arial" pitchFamily="34" charset="0"/>
              </a:rPr>
              <a:t>- Importeurs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dirty="0">
                <a:solidFill>
                  <a:srgbClr val="2B2A26"/>
                </a:solidFill>
                <a:latin typeface="Futura Std Book" pitchFamily="34" charset="0"/>
                <a:ea typeface="+mj-ea"/>
                <a:cs typeface="Arial" pitchFamily="34" charset="0"/>
              </a:rPr>
              <a:t>- Handel EU</a:t>
            </a:r>
            <a:endParaRPr kumimoji="0" lang="nl-NL" sz="2800" i="0" u="none" strike="noStrike" kern="1200" cap="none" spc="0" normalizeH="0" baseline="0" noProof="0" dirty="0">
              <a:ln>
                <a:noFill/>
              </a:ln>
              <a:solidFill>
                <a:srgbClr val="2B2A26"/>
              </a:solidFill>
              <a:effectLst/>
              <a:uLnTx/>
              <a:uFillTx/>
              <a:latin typeface="Futura Std Book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33815" y="5018049"/>
            <a:ext cx="8766717" cy="104821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dirty="0">
                <a:solidFill>
                  <a:srgbClr val="2B2A26"/>
                </a:solidFill>
                <a:latin typeface="Futura Std Book" pitchFamily="34" charset="0"/>
                <a:ea typeface="+mj-ea"/>
                <a:cs typeface="Arial" pitchFamily="34" charset="0"/>
              </a:rPr>
              <a:t>KCB: praktische uitvoering en autorisatie bij 		handelsbedrijven</a:t>
            </a:r>
            <a:endParaRPr kumimoji="0" lang="nl-NL" sz="2800" i="0" u="none" strike="noStrike" kern="1200" cap="none" spc="0" normalizeH="0" baseline="0" noProof="0" dirty="0">
              <a:ln>
                <a:noFill/>
              </a:ln>
              <a:solidFill>
                <a:srgbClr val="2B2A26"/>
              </a:solidFill>
              <a:effectLst/>
              <a:uLnTx/>
              <a:uFillTx/>
              <a:latin typeface="Futura Std Boo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Registratieplicht marktdeelnemers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453" y="2074127"/>
            <a:ext cx="4295079" cy="257704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23528" y="2074127"/>
            <a:ext cx="4003145" cy="2743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dirty="0">
                <a:solidFill>
                  <a:srgbClr val="2B2A26"/>
                </a:solidFill>
                <a:latin typeface="Futura Std Book" pitchFamily="34" charset="0"/>
                <a:ea typeface="+mj-ea"/>
                <a:cs typeface="Arial" pitchFamily="34" charset="0"/>
              </a:rPr>
              <a:t>- Exporteurs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800" i="0" u="none" strike="noStrike" kern="1200" cap="none" spc="0" normalizeH="0" baseline="0" noProof="0" dirty="0">
                <a:ln>
                  <a:noFill/>
                </a:ln>
                <a:solidFill>
                  <a:srgbClr val="2B2A26"/>
                </a:solidFill>
                <a:effectLst/>
                <a:uLnTx/>
                <a:uFillTx/>
                <a:latin typeface="Futura Std Book" pitchFamily="34" charset="0"/>
                <a:ea typeface="+mj-ea"/>
                <a:cs typeface="Arial" pitchFamily="34" charset="0"/>
              </a:rPr>
              <a:t>- Importeurs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dirty="0">
                <a:solidFill>
                  <a:srgbClr val="2B2A26"/>
                </a:solidFill>
                <a:latin typeface="Futura Std Book" pitchFamily="34" charset="0"/>
                <a:ea typeface="+mj-ea"/>
                <a:cs typeface="Arial" pitchFamily="34" charset="0"/>
              </a:rPr>
              <a:t>- Handel EU</a:t>
            </a:r>
            <a:endParaRPr kumimoji="0" lang="nl-NL" sz="2800" i="0" u="none" strike="noStrike" kern="1200" cap="none" spc="0" normalizeH="0" baseline="0" noProof="0" dirty="0">
              <a:ln>
                <a:noFill/>
              </a:ln>
              <a:solidFill>
                <a:srgbClr val="2B2A26"/>
              </a:solidFill>
              <a:effectLst/>
              <a:uLnTx/>
              <a:uFillTx/>
              <a:latin typeface="Futura Std Book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33815" y="5018049"/>
            <a:ext cx="8766717" cy="104821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dirty="0">
                <a:solidFill>
                  <a:srgbClr val="2B2A26"/>
                </a:solidFill>
                <a:latin typeface="Futura Std Book" pitchFamily="34" charset="0"/>
                <a:ea typeface="+mj-ea"/>
                <a:cs typeface="Arial" pitchFamily="34" charset="0"/>
              </a:rPr>
              <a:t>Nieuwe handelsbedrijven registratie via KCB</a:t>
            </a:r>
            <a:endParaRPr kumimoji="0" lang="nl-NL" sz="2800" i="0" u="none" strike="noStrike" kern="1200" cap="none" spc="0" normalizeH="0" baseline="0" noProof="0" dirty="0">
              <a:ln>
                <a:noFill/>
              </a:ln>
              <a:solidFill>
                <a:srgbClr val="2B2A26"/>
              </a:solidFill>
              <a:effectLst/>
              <a:uLnTx/>
              <a:uFillTx/>
              <a:latin typeface="Futura Std Book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999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40" y="3679902"/>
            <a:ext cx="2169377" cy="1992922"/>
          </a:xfrm>
          <a:prstGeom prst="rect">
            <a:avLst/>
          </a:prstGeom>
        </p:spPr>
      </p:pic>
      <p:sp>
        <p:nvSpPr>
          <p:cNvPr id="6" name="Pijl-rechts 5"/>
          <p:cNvSpPr/>
          <p:nvPr/>
        </p:nvSpPr>
        <p:spPr>
          <a:xfrm>
            <a:off x="312234" y="1918009"/>
            <a:ext cx="2129883" cy="83634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Teler</a:t>
            </a:r>
          </a:p>
        </p:txBody>
      </p:sp>
      <p:sp>
        <p:nvSpPr>
          <p:cNvPr id="8" name="Pijl-rechts 7"/>
          <p:cNvSpPr/>
          <p:nvPr/>
        </p:nvSpPr>
        <p:spPr>
          <a:xfrm>
            <a:off x="6698166" y="1918009"/>
            <a:ext cx="2129883" cy="83634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Verkooppunt</a:t>
            </a:r>
          </a:p>
        </p:txBody>
      </p:sp>
      <p:sp>
        <p:nvSpPr>
          <p:cNvPr id="10" name="Pijl-rechts 9"/>
          <p:cNvSpPr/>
          <p:nvPr/>
        </p:nvSpPr>
        <p:spPr>
          <a:xfrm>
            <a:off x="3417848" y="1918009"/>
            <a:ext cx="2129883" cy="83634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Handel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66" y="3679902"/>
            <a:ext cx="1619250" cy="274320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5" t="15336" r="6342"/>
          <a:stretch/>
        </p:blipFill>
        <p:spPr>
          <a:xfrm>
            <a:off x="6698166" y="3336003"/>
            <a:ext cx="1940312" cy="268071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16550">
            <a:off x="3692512" y="2335838"/>
            <a:ext cx="1349380" cy="134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41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62" y="2409434"/>
            <a:ext cx="2169377" cy="1992922"/>
          </a:xfrm>
          <a:prstGeom prst="rect">
            <a:avLst/>
          </a:prstGeom>
        </p:spPr>
      </p:pic>
      <p:sp>
        <p:nvSpPr>
          <p:cNvPr id="6" name="Pijl-rechts 5"/>
          <p:cNvSpPr/>
          <p:nvPr/>
        </p:nvSpPr>
        <p:spPr>
          <a:xfrm>
            <a:off x="3370222" y="2709746"/>
            <a:ext cx="2129883" cy="83634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32" y="1426529"/>
            <a:ext cx="2159000" cy="3644900"/>
          </a:xfrm>
          <a:prstGeom prst="rect">
            <a:avLst/>
          </a:prstGeom>
        </p:spPr>
      </p:pic>
      <p:sp>
        <p:nvSpPr>
          <p:cNvPr id="7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323528" y="1308398"/>
            <a:ext cx="8208963" cy="576263"/>
          </a:xfrm>
        </p:spPr>
        <p:txBody>
          <a:bodyPr/>
          <a:lstStyle/>
          <a:p>
            <a:r>
              <a:rPr lang="nl-NL" sz="2800" dirty="0"/>
              <a:t>Teler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20362" y="5071429"/>
            <a:ext cx="5589784" cy="14854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nl-NL" sz="1800" i="0" u="none" strike="noStrike" kern="1200" cap="none" spc="0" normalizeH="0" baseline="0" noProof="0" dirty="0">
                <a:ln>
                  <a:noFill/>
                </a:ln>
                <a:solidFill>
                  <a:srgbClr val="2B2A26"/>
                </a:solidFill>
                <a:effectLst/>
                <a:uLnTx/>
                <a:uFillTx/>
                <a:latin typeface="Futura Std Book" pitchFamily="34" charset="0"/>
                <a:ea typeface="+mj-ea"/>
                <a:cs typeface="Arial" pitchFamily="34" charset="0"/>
              </a:rPr>
              <a:t>Registratie(</a:t>
            </a:r>
            <a:r>
              <a:rPr kumimoji="0" lang="nl-NL" sz="1800" i="0" u="none" strike="noStrike" kern="1200" cap="none" spc="0" normalizeH="0" noProof="0" dirty="0" err="1">
                <a:ln>
                  <a:noFill/>
                </a:ln>
                <a:solidFill>
                  <a:srgbClr val="2B2A26"/>
                </a:solidFill>
                <a:effectLst/>
                <a:uLnTx/>
                <a:uFillTx/>
                <a:latin typeface="Futura Std Book" pitchFamily="34" charset="0"/>
                <a:ea typeface="+mj-ea"/>
                <a:cs typeface="Arial" pitchFamily="34" charset="0"/>
              </a:rPr>
              <a:t>Naktuinbouw</a:t>
            </a:r>
            <a:r>
              <a:rPr kumimoji="0" lang="nl-NL" sz="1800" i="0" u="none" strike="noStrike" kern="1200" cap="none" spc="0" normalizeH="0" noProof="0" dirty="0">
                <a:ln>
                  <a:noFill/>
                </a:ln>
                <a:solidFill>
                  <a:srgbClr val="2B2A26"/>
                </a:solidFill>
                <a:effectLst/>
                <a:uLnTx/>
                <a:uFillTx/>
                <a:latin typeface="Futura Std Book" pitchFamily="34" charset="0"/>
                <a:ea typeface="+mj-ea"/>
                <a:cs typeface="Arial" pitchFamily="34" charset="0"/>
              </a:rPr>
              <a:t>)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nl-NL" noProof="0" dirty="0">
                <a:solidFill>
                  <a:srgbClr val="2B2A26"/>
                </a:solidFill>
                <a:latin typeface="Futura Std Book" pitchFamily="34" charset="0"/>
                <a:ea typeface="+mj-ea"/>
                <a:cs typeface="Arial" pitchFamily="34" charset="0"/>
              </a:rPr>
              <a:t>Geautoriseerd afgifte plantpaspoort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nl-NL" sz="1800" i="0" u="none" strike="noStrike" kern="1200" cap="none" spc="0" normalizeH="0" dirty="0">
                <a:ln>
                  <a:noFill/>
                </a:ln>
                <a:solidFill>
                  <a:srgbClr val="2B2A26"/>
                </a:solidFill>
                <a:effectLst/>
                <a:uLnTx/>
                <a:uFillTx/>
                <a:latin typeface="Futura Std Book" pitchFamily="34" charset="0"/>
                <a:ea typeface="+mj-ea"/>
                <a:cs typeface="Arial" pitchFamily="34" charset="0"/>
              </a:rPr>
              <a:t>Afgifte plantpaspoort per kleinste handelseenheid</a:t>
            </a:r>
            <a:endParaRPr kumimoji="0" lang="nl-NL" sz="1800" i="0" u="none" strike="noStrike" kern="1200" cap="none" spc="0" normalizeH="0" noProof="0" dirty="0">
              <a:ln>
                <a:noFill/>
              </a:ln>
              <a:solidFill>
                <a:srgbClr val="2B2A26"/>
              </a:solidFill>
              <a:effectLst/>
              <a:uLnTx/>
              <a:uFillTx/>
              <a:latin typeface="Futura Std Book" pitchFamily="34" charset="0"/>
              <a:ea typeface="+mj-ea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2B2A26"/>
              </a:solidFill>
              <a:effectLst/>
              <a:uLnTx/>
              <a:uFillTx/>
              <a:latin typeface="Futura Std Book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02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97" y="1795346"/>
            <a:ext cx="2159000" cy="3644900"/>
          </a:xfrm>
          <a:prstGeom prst="rect">
            <a:avLst/>
          </a:prstGeom>
        </p:spPr>
      </p:pic>
      <p:sp>
        <p:nvSpPr>
          <p:cNvPr id="7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435041" y="1117915"/>
            <a:ext cx="8208963" cy="576263"/>
          </a:xfrm>
        </p:spPr>
        <p:txBody>
          <a:bodyPr/>
          <a:lstStyle/>
          <a:p>
            <a:r>
              <a:rPr lang="nl-NL" sz="2800" dirty="0"/>
              <a:t>Teler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877922" y="1795346"/>
            <a:ext cx="5589784" cy="6021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nl-NL" dirty="0">
                <a:solidFill>
                  <a:srgbClr val="2B2A26"/>
                </a:solidFill>
                <a:latin typeface="Futura Std Book" pitchFamily="34" charset="0"/>
                <a:ea typeface="+mj-ea"/>
                <a:cs typeface="Arial" pitchFamily="34" charset="0"/>
              </a:rPr>
              <a:t>A</a:t>
            </a:r>
            <a:r>
              <a:rPr kumimoji="0" lang="nl-NL" sz="1800" i="0" u="none" strike="noStrike" kern="1200" cap="none" spc="0" normalizeH="0" dirty="0">
                <a:ln>
                  <a:noFill/>
                </a:ln>
                <a:solidFill>
                  <a:srgbClr val="2B2A26"/>
                </a:solidFill>
                <a:effectLst/>
                <a:uLnTx/>
                <a:uFillTx/>
                <a:latin typeface="Futura Std Book" pitchFamily="34" charset="0"/>
                <a:ea typeface="+mj-ea"/>
                <a:cs typeface="Arial" pitchFamily="34" charset="0"/>
              </a:rPr>
              <a:t>fgifte plantpaspoort per kleinste handelseenheid</a:t>
            </a:r>
            <a:endParaRPr kumimoji="0" lang="nl-NL" sz="1800" i="0" u="none" strike="noStrike" kern="1200" cap="none" spc="0" normalizeH="0" noProof="0" dirty="0">
              <a:ln>
                <a:noFill/>
              </a:ln>
              <a:solidFill>
                <a:srgbClr val="2B2A26"/>
              </a:solidFill>
              <a:effectLst/>
              <a:uLnTx/>
              <a:uFillTx/>
              <a:latin typeface="Futura Std Book" pitchFamily="34" charset="0"/>
              <a:ea typeface="+mj-ea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2B2A26"/>
              </a:solidFill>
              <a:effectLst/>
              <a:uLnTx/>
              <a:uFillTx/>
              <a:latin typeface="Futura Std Book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154" y="3113149"/>
            <a:ext cx="2781548" cy="1779664"/>
          </a:xfrm>
          <a:prstGeom prst="rect">
            <a:avLst/>
          </a:prstGeom>
        </p:spPr>
      </p:pic>
      <p:sp>
        <p:nvSpPr>
          <p:cNvPr id="8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435041" y="5453917"/>
            <a:ext cx="8208963" cy="576263"/>
          </a:xfrm>
        </p:spPr>
        <p:txBody>
          <a:bodyPr/>
          <a:lstStyle/>
          <a:p>
            <a:r>
              <a:rPr lang="nl-NL" b="0" u="sng" dirty="0">
                <a:solidFill>
                  <a:schemeClr val="tx1"/>
                </a:solidFill>
              </a:rPr>
              <a:t>Handelseenheid moet tot het laatste verkooppunt bij elkaar blijven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90" y="3113148"/>
            <a:ext cx="2358274" cy="177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06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56" y="4750837"/>
            <a:ext cx="8239547" cy="1967099"/>
          </a:xfrm>
          <a:prstGeom prst="rect">
            <a:avLst/>
          </a:prstGeom>
        </p:spPr>
      </p:pic>
      <p:sp>
        <p:nvSpPr>
          <p:cNvPr id="6" name="Pijl-rechts 5"/>
          <p:cNvSpPr/>
          <p:nvPr/>
        </p:nvSpPr>
        <p:spPr>
          <a:xfrm>
            <a:off x="482056" y="2832409"/>
            <a:ext cx="2129883" cy="83634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7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323528" y="1308398"/>
            <a:ext cx="8208963" cy="576263"/>
          </a:xfrm>
        </p:spPr>
        <p:txBody>
          <a:bodyPr/>
          <a:lstStyle/>
          <a:p>
            <a:r>
              <a:rPr lang="nl-NL" sz="2800" dirty="0"/>
              <a:t>Teler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24" y="1570341"/>
            <a:ext cx="5296829" cy="2918553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836340" y="6032810"/>
            <a:ext cx="1271240" cy="50211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600" b="1" dirty="0">
                <a:solidFill>
                  <a:srgbClr val="2B2A26"/>
                </a:solidFill>
                <a:latin typeface="+mj-lt"/>
                <a:ea typeface="+mj-ea"/>
                <a:cs typeface="Arial" pitchFamily="34" charset="0"/>
              </a:rPr>
              <a:t>Botanische naam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2B2A26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461863" y="5995640"/>
            <a:ext cx="2009775" cy="5392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600" b="1" dirty="0" err="1">
                <a:solidFill>
                  <a:srgbClr val="2B2A26"/>
                </a:solidFill>
                <a:latin typeface="+mj-lt"/>
                <a:ea typeface="+mj-ea"/>
                <a:cs typeface="Arial" pitchFamily="34" charset="0"/>
              </a:rPr>
              <a:t>Fyto</a:t>
            </a:r>
            <a:r>
              <a:rPr lang="nl-NL" sz="1600" b="1" dirty="0">
                <a:solidFill>
                  <a:srgbClr val="2B2A26"/>
                </a:solidFill>
                <a:latin typeface="+mj-lt"/>
                <a:ea typeface="+mj-ea"/>
                <a:cs typeface="Arial" pitchFamily="34" charset="0"/>
              </a:rPr>
              <a:t> registratie nummer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2B2A26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326674" y="5995640"/>
            <a:ext cx="2520176" cy="50211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100" b="1" dirty="0">
                <a:solidFill>
                  <a:srgbClr val="2B2A26"/>
                </a:solidFill>
                <a:latin typeface="Futura Std Book" pitchFamily="34" charset="0"/>
                <a:ea typeface="+mj-ea"/>
                <a:cs typeface="Arial" pitchFamily="34" charset="0"/>
              </a:rPr>
              <a:t>C</a:t>
            </a:r>
            <a:r>
              <a:rPr lang="nl-NL" sz="2800" b="1" dirty="0">
                <a:solidFill>
                  <a:srgbClr val="2B2A26"/>
                </a:solidFill>
                <a:latin typeface="Futura Std Book" pitchFamily="34" charset="0"/>
                <a:ea typeface="+mj-ea"/>
                <a:cs typeface="Arial" pitchFamily="34" charset="0"/>
              </a:rPr>
              <a:t> </a:t>
            </a:r>
            <a:r>
              <a:rPr lang="nl-NL" sz="2000" b="1" noProof="0" dirty="0" err="1">
                <a:solidFill>
                  <a:srgbClr val="2B2A26"/>
                </a:solidFill>
                <a:latin typeface="+mj-lt"/>
                <a:ea typeface="+mj-ea"/>
                <a:cs typeface="Arial" pitchFamily="34" charset="0"/>
              </a:rPr>
              <a:t>Traceerbaarheids</a:t>
            </a:r>
            <a:r>
              <a:rPr lang="nl-NL" sz="2000" b="1" noProof="0" dirty="0">
                <a:solidFill>
                  <a:srgbClr val="2B2A26"/>
                </a:solidFill>
                <a:latin typeface="+mj-lt"/>
                <a:ea typeface="+mj-ea"/>
                <a:cs typeface="Arial" pitchFamily="34" charset="0"/>
              </a:rPr>
              <a:t> code</a:t>
            </a:r>
            <a:endParaRPr kumimoji="0" lang="nl-NL" sz="2000" b="1" i="0" u="none" strike="noStrike" kern="1200" cap="none" spc="0" normalizeH="0" baseline="0" noProof="0" dirty="0">
              <a:ln>
                <a:noFill/>
              </a:ln>
              <a:solidFill>
                <a:srgbClr val="2B2A26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5066950" y="4952480"/>
            <a:ext cx="2009775" cy="50211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2B2A26"/>
              </a:solidFill>
              <a:effectLst/>
              <a:uLnTx/>
              <a:uFillTx/>
              <a:latin typeface="Futura Std Book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110855" y="5985319"/>
            <a:ext cx="1346742" cy="50211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5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800" b="1" dirty="0">
                <a:solidFill>
                  <a:srgbClr val="2B2A26"/>
                </a:solidFill>
                <a:latin typeface="Futura Std Book" pitchFamily="34" charset="0"/>
                <a:ea typeface="+mj-ea"/>
                <a:cs typeface="Arial" pitchFamily="34" charset="0"/>
              </a:rPr>
              <a:t>Land van oorsprong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2B2A26"/>
              </a:solidFill>
              <a:effectLst/>
              <a:uLnTx/>
              <a:uFillTx/>
              <a:latin typeface="Futura Std Book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55520"/>
      </p:ext>
    </p:extLst>
  </p:cSld>
  <p:clrMapOvr>
    <a:masterClrMapping/>
  </p:clrMapOvr>
</p:sld>
</file>

<file path=ppt/theme/theme1.xml><?xml version="1.0" encoding="utf-8"?>
<a:theme xmlns:a="http://schemas.openxmlformats.org/drawingml/2006/main" name="KCB Presentatie Sjabloon 1.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1200" cap="none" spc="0" normalizeH="0" baseline="0" noProof="0" dirty="0" smtClean="0">
            <a:ln>
              <a:noFill/>
            </a:ln>
            <a:solidFill>
              <a:srgbClr val="2B2A26"/>
            </a:solidFill>
            <a:effectLst/>
            <a:uLnTx/>
            <a:uFillTx/>
            <a:latin typeface="Futura Std Book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Visit Delegation India - April 22nd 2013</Template>
  <TotalTime>0</TotalTime>
  <Words>140</Words>
  <Application>Microsoft Office PowerPoint</Application>
  <PresentationFormat>Diavoorstelling (4:3)</PresentationFormat>
  <Paragraphs>59</Paragraphs>
  <Slides>14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Futura Std Book</vt:lpstr>
      <vt:lpstr>Wingdings</vt:lpstr>
      <vt:lpstr>KCB Presentatie Sjabloon 1.1</vt:lpstr>
      <vt:lpstr>Kwaliteits Controle Bureau</vt:lpstr>
      <vt:lpstr>KCB</vt:lpstr>
      <vt:lpstr>KCB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KCB Agricultural inspection service</dc:title>
  <dc:creator>Tjitske</dc:creator>
  <cp:lastModifiedBy>Jonk, Frits</cp:lastModifiedBy>
  <cp:revision>102</cp:revision>
  <dcterms:created xsi:type="dcterms:W3CDTF">2013-09-26T18:37:53Z</dcterms:created>
  <dcterms:modified xsi:type="dcterms:W3CDTF">2018-10-29T08:32:05Z</dcterms:modified>
</cp:coreProperties>
</file>